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460" r:id="rId3"/>
    <p:sldId id="473" r:id="rId4"/>
    <p:sldId id="498" r:id="rId5"/>
    <p:sldId id="494" r:id="rId6"/>
    <p:sldId id="258" r:id="rId7"/>
    <p:sldId id="491" r:id="rId8"/>
    <p:sldId id="259" r:id="rId9"/>
    <p:sldId id="500" r:id="rId10"/>
    <p:sldId id="488" r:id="rId11"/>
    <p:sldId id="495" r:id="rId12"/>
    <p:sldId id="492" r:id="rId13"/>
    <p:sldId id="496" r:id="rId14"/>
    <p:sldId id="489" r:id="rId15"/>
    <p:sldId id="313" r:id="rId16"/>
    <p:sldId id="325" r:id="rId17"/>
    <p:sldId id="290" r:id="rId18"/>
    <p:sldId id="321" r:id="rId19"/>
    <p:sldId id="328" r:id="rId20"/>
    <p:sldId id="497" r:id="rId21"/>
    <p:sldId id="31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FF0066"/>
    <a:srgbClr val="FFDF79"/>
    <a:srgbClr val="FFCA21"/>
    <a:srgbClr val="1B8EA5"/>
    <a:srgbClr val="F4642A"/>
    <a:srgbClr val="9AC87A"/>
    <a:srgbClr val="6DA945"/>
    <a:srgbClr val="8EC26A"/>
    <a:srgbClr val="6298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42357" autoAdjust="0"/>
  </p:normalViewPr>
  <p:slideViewPr>
    <p:cSldViewPr snapToGrid="0">
      <p:cViewPr varScale="1">
        <p:scale>
          <a:sx n="36" d="100"/>
          <a:sy n="36" d="100"/>
        </p:scale>
        <p:origin x="1998" y="4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34421-D40C-4788-AB2F-F41C97B0F7ED}" type="datetimeFigureOut">
              <a:rPr lang="en-US" smtClean="0"/>
              <a:t>3/15/2023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7DBD3-9814-4FCA-9122-327D4D58A48D}" type="slidenum">
              <a:rPr lang="en-US" smtClean="0"/>
              <a:t>‹#›</a:t>
            </a:fld>
            <a:endParaRPr lang="en-US"/>
          </a:p>
        </p:txBody>
      </p:sp>
    </p:spTree>
    <p:extLst>
      <p:ext uri="{BB962C8B-B14F-4D97-AF65-F5344CB8AC3E}">
        <p14:creationId xmlns:p14="http://schemas.microsoft.com/office/powerpoint/2010/main" val="2643538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DKGZlaPlVLY"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youtube.com/watch?v=lxnlyJYZ6Vw"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amd.com/en/products/processors-desktop"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theverge.com/2019/8/21/20826446/intel-10th-gen-comet-lake-processors-thunderbolt-wifi-series-annoucement" TargetMode="External"/><Relationship Id="rId5" Type="http://schemas.openxmlformats.org/officeDocument/2006/relationships/hyperlink" Target="https://www.youtube.com/watch?v=gMSTXItiNVs" TargetMode="External"/><Relationship Id="rId4" Type="http://schemas.openxmlformats.org/officeDocument/2006/relationships/hyperlink" Target="https://www.intel.com/content/www/us/en/products/processors.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amd.com/en/products/processors-desktop"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theverge.com/2019/8/21/20826446/intel-10th-gen-comet-lake-processors-thunderbolt-wifi-series-annoucement" TargetMode="External"/><Relationship Id="rId5" Type="http://schemas.openxmlformats.org/officeDocument/2006/relationships/hyperlink" Target="https://www.youtube.com/watch?v=gMSTXItiNVs" TargetMode="External"/><Relationship Id="rId4" Type="http://schemas.openxmlformats.org/officeDocument/2006/relationships/hyperlink" Target="https://www.intel.com/content/www/us/en/products/processors.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5:notes"/>
          <p:cNvSpPr txBox="1">
            <a:spLocks noGrp="1"/>
          </p:cNvSpPr>
          <p:nvPr>
            <p:ph type="body" idx="1"/>
          </p:nvPr>
        </p:nvSpPr>
        <p:spPr>
          <a:xfrm>
            <a:off x="701993" y="4420315"/>
            <a:ext cx="5615940" cy="4187666"/>
          </a:xfrm>
          <a:prstGeom prst="rect">
            <a:avLst/>
          </a:prstGeom>
        </p:spPr>
        <p:txBody>
          <a:bodyPr spcFirstLastPara="1" wrap="square" lIns="93272" tIns="93272" rIns="93272" bIns="93272" anchor="t" anchorCtr="0">
            <a:noAutofit/>
          </a:bodyPr>
          <a:lstStyle/>
          <a:p>
            <a:endParaRPr/>
          </a:p>
        </p:txBody>
      </p:sp>
      <p:sp>
        <p:nvSpPr>
          <p:cNvPr id="275" name="Google Shape;275;p5:notes"/>
          <p:cNvSpPr>
            <a:spLocks noGrp="1" noRot="1" noChangeAspect="1"/>
          </p:cNvSpPr>
          <p:nvPr>
            <p:ph type="sldImg" idx="2"/>
          </p:nvPr>
        </p:nvSpPr>
        <p:spPr>
          <a:xfrm>
            <a:off x="407988" y="698500"/>
            <a:ext cx="6203950" cy="3489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does all decisions, calculations</a:t>
            </a:r>
            <a:r>
              <a:rPr lang="en-US" baseline="0" dirty="0"/>
              <a:t> all processing in Computer. </a:t>
            </a:r>
          </a:p>
          <a:p>
            <a:r>
              <a:rPr lang="en-US" baseline="0" dirty="0"/>
              <a:t>Example. Even you typing or you move your mouse, all process need </a:t>
            </a:r>
          </a:p>
          <a:p>
            <a:r>
              <a:rPr lang="en-US" baseline="0" dirty="0"/>
              <a:t>CPU make decisions. </a:t>
            </a:r>
            <a:endParaRPr lang="en-US" dirty="0"/>
          </a:p>
        </p:txBody>
      </p:sp>
      <p:sp>
        <p:nvSpPr>
          <p:cNvPr id="4" name="Slide Number Placeholder 3"/>
          <p:cNvSpPr>
            <a:spLocks noGrp="1"/>
          </p:cNvSpPr>
          <p:nvPr>
            <p:ph type="sldNum" sz="quarter" idx="10"/>
          </p:nvPr>
        </p:nvSpPr>
        <p:spPr/>
        <p:txBody>
          <a:bodyPr/>
          <a:lstStyle/>
          <a:p>
            <a:fld id="{97F6EC42-6C83-4C4B-9622-112836F26811}" type="slidenum">
              <a:rPr lang="ja-JP" altLang="fr-FR" smtClean="0"/>
              <a:pPr/>
              <a:t>15</a:t>
            </a:fld>
            <a:endParaRPr lang="fr-FR" altLang="ja-JP" dirty="0"/>
          </a:p>
        </p:txBody>
      </p:sp>
    </p:spTree>
    <p:extLst>
      <p:ext uri="{BB962C8B-B14F-4D97-AF65-F5344CB8AC3E}">
        <p14:creationId xmlns:p14="http://schemas.microsoft.com/office/powerpoint/2010/main" val="981409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Find</a:t>
            </a:r>
            <a:r>
              <a:rPr lang="en-US" baseline="0" dirty="0"/>
              <a:t> one video to let student watch to get understanding more about how CPU work?</a:t>
            </a:r>
          </a:p>
          <a:p>
            <a:pPr marL="171450" indent="-171450">
              <a:buFontTx/>
              <a:buChar char="-"/>
            </a:pPr>
            <a:r>
              <a:rPr lang="en-US" dirty="0">
                <a:hlinkClick r:id="rId3"/>
              </a:rPr>
              <a:t>https://www.youtube.com/watch?v=DKGZlaPlVLY</a:t>
            </a:r>
            <a:endParaRPr lang="en-US" dirty="0"/>
          </a:p>
          <a:p>
            <a:pPr marL="171450" indent="-171450">
              <a:buFontTx/>
              <a:buChar char="-"/>
            </a:pPr>
            <a:r>
              <a:rPr lang="en-US" dirty="0">
                <a:hlinkClick r:id="rId4"/>
              </a:rPr>
              <a:t>https://www.youtube.com/watch?v=lxnlyJYZ6Vw</a:t>
            </a: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7F6EC42-6C83-4C4B-9622-112836F26811}" type="slidenum">
              <a:rPr lang="ja-JP" altLang="fr-FR" smtClean="0"/>
              <a:pPr/>
              <a:t>16</a:t>
            </a:fld>
            <a:endParaRPr lang="fr-FR" altLang="ja-JP" dirty="0"/>
          </a:p>
        </p:txBody>
      </p:sp>
    </p:spTree>
    <p:extLst>
      <p:ext uri="{BB962C8B-B14F-4D97-AF65-F5344CB8AC3E}">
        <p14:creationId xmlns:p14="http://schemas.microsoft.com/office/powerpoint/2010/main" val="2349429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Check for update</a:t>
            </a:r>
            <a:r>
              <a:rPr lang="en-US" baseline="0" dirty="0"/>
              <a:t> CPU version and generation </a:t>
            </a:r>
          </a:p>
          <a:p>
            <a:pPr marL="171450" indent="-171450">
              <a:buFontTx/>
              <a:buChar char="-"/>
            </a:pPr>
            <a:r>
              <a:rPr lang="en-US" dirty="0">
                <a:hlinkClick r:id="rId3"/>
              </a:rPr>
              <a:t>https://www.amd.com/en/products/processors-desktop</a:t>
            </a:r>
            <a:r>
              <a:rPr lang="en-US" dirty="0"/>
              <a:t> (AMD)</a:t>
            </a:r>
          </a:p>
          <a:p>
            <a:pPr marL="171450" indent="-171450">
              <a:buFontTx/>
              <a:buChar char="-"/>
            </a:pPr>
            <a:r>
              <a:rPr lang="en-US" dirty="0">
                <a:hlinkClick r:id="rId4"/>
              </a:rPr>
              <a:t>https://www.intel.com/content/www/us/en/products/processors.html</a:t>
            </a:r>
            <a:r>
              <a:rPr lang="en-US" dirty="0"/>
              <a:t> (Intel)</a:t>
            </a:r>
          </a:p>
          <a:p>
            <a:pPr marL="171450" indent="-171450">
              <a:buFontTx/>
              <a:buChar char="-"/>
            </a:pPr>
            <a:r>
              <a:rPr lang="en-US" dirty="0">
                <a:hlinkClick r:id="rId5"/>
              </a:rPr>
              <a:t>https://www.youtube.com/watch?v=gMSTXItiNVs</a:t>
            </a:r>
            <a:r>
              <a:rPr lang="en-US" dirty="0"/>
              <a:t> (Comparison Intel i7, AMD Ryzen 7)</a:t>
            </a:r>
          </a:p>
          <a:p>
            <a:pPr marL="171450" indent="-171450">
              <a:buFontTx/>
              <a:buChar char="-"/>
            </a:pPr>
            <a:r>
              <a:rPr lang="en-US" dirty="0">
                <a:hlinkClick r:id="rId6"/>
              </a:rPr>
              <a:t>https://www.theverge.com/2019/8/21/20826446/intel-10th-gen-comet-lake-processors-thunderbolt-wifi-series-announcement</a:t>
            </a:r>
            <a:r>
              <a:rPr lang="en-US" dirty="0"/>
              <a:t> (Intel</a:t>
            </a:r>
            <a:r>
              <a:rPr lang="en-US" baseline="0" dirty="0"/>
              <a:t> 10th gen</a:t>
            </a:r>
            <a:r>
              <a:rPr lang="en-US" dirty="0"/>
              <a:t>)</a:t>
            </a:r>
          </a:p>
        </p:txBody>
      </p:sp>
      <p:sp>
        <p:nvSpPr>
          <p:cNvPr id="4" name="Slide Number Placeholder 3"/>
          <p:cNvSpPr>
            <a:spLocks noGrp="1"/>
          </p:cNvSpPr>
          <p:nvPr>
            <p:ph type="sldNum" sz="quarter" idx="10"/>
          </p:nvPr>
        </p:nvSpPr>
        <p:spPr/>
        <p:txBody>
          <a:bodyPr/>
          <a:lstStyle/>
          <a:p>
            <a:fld id="{97F6EC42-6C83-4C4B-9622-112836F26811}" type="slidenum">
              <a:rPr lang="ja-JP" altLang="fr-FR" smtClean="0"/>
              <a:pPr/>
              <a:t>17</a:t>
            </a:fld>
            <a:endParaRPr lang="fr-FR" altLang="ja-JP"/>
          </a:p>
        </p:txBody>
      </p:sp>
    </p:spTree>
    <p:extLst>
      <p:ext uri="{BB962C8B-B14F-4D97-AF65-F5344CB8AC3E}">
        <p14:creationId xmlns:p14="http://schemas.microsoft.com/office/powerpoint/2010/main" val="3774497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Processor socket – determines which processors a board</a:t>
            </a:r>
            <a:r>
              <a:rPr lang="en-US" baseline="0" dirty="0"/>
              <a:t> can support</a:t>
            </a:r>
          </a:p>
          <a:p>
            <a:endParaRPr lang="en-US" baseline="0" dirty="0"/>
          </a:p>
          <a:p>
            <a:r>
              <a:rPr lang="en-US" baseline="0" dirty="0"/>
              <a:t>Socket holds Intel or AMD processor </a:t>
            </a:r>
          </a:p>
          <a:p>
            <a:endParaRPr lang="en-US" baseline="0" dirty="0"/>
          </a:p>
          <a:p>
            <a:r>
              <a:rPr lang="en-US" baseline="0" dirty="0"/>
              <a:t>Intel platform of socket use LGA ( Land grid Array) type. </a:t>
            </a:r>
            <a:br>
              <a:rPr lang="en-US" baseline="0" dirty="0"/>
            </a:br>
            <a:r>
              <a:rPr lang="en-US" baseline="0" dirty="0"/>
              <a:t/>
            </a:r>
            <a:br>
              <a:rPr lang="en-US" baseline="0" dirty="0"/>
            </a:br>
            <a:r>
              <a:rPr lang="en-US" baseline="0" dirty="0"/>
              <a:t>AMD platform use PGA ( Pin grid Array) type. </a:t>
            </a:r>
            <a:br>
              <a:rPr lang="en-US" baseline="0" dirty="0"/>
            </a:br>
            <a:r>
              <a:rPr lang="en-US" baseline="0" dirty="0"/>
              <a:t/>
            </a:r>
            <a:br>
              <a:rPr lang="en-US" baseline="0" dirty="0"/>
            </a:br>
            <a:r>
              <a:rPr lang="en-US" baseline="0" dirty="0"/>
              <a:t/>
            </a:r>
            <a:br>
              <a:rPr lang="en-US" baseline="0" dirty="0"/>
            </a:br>
            <a:r>
              <a:rPr lang="en-US" baseline="0" dirty="0"/>
              <a:t>Noted: Socket can support both CPU intel and AMD </a:t>
            </a:r>
            <a:br>
              <a:rPr lang="en-US" baseline="0" dirty="0"/>
            </a:br>
            <a:r>
              <a:rPr lang="en-US" baseline="0" dirty="0"/>
              <a:t>but </a:t>
            </a:r>
            <a:r>
              <a:rPr lang="en-US" baseline="0" dirty="0" err="1"/>
              <a:t>nowdays</a:t>
            </a:r>
            <a:r>
              <a:rPr lang="en-US" baseline="0" dirty="0"/>
              <a:t> they </a:t>
            </a:r>
            <a:r>
              <a:rPr lang="en-US" baseline="0" dirty="0" err="1"/>
              <a:t>devide</a:t>
            </a:r>
            <a:r>
              <a:rPr lang="en-US" baseline="0" dirty="0"/>
              <a:t> AMD use PGA and Intel use LGA </a:t>
            </a:r>
            <a:br>
              <a:rPr lang="en-US" baseline="0" dirty="0"/>
            </a:br>
            <a:r>
              <a:rPr lang="en-US" baseline="0" dirty="0"/>
              <a:t/>
            </a:r>
            <a:br>
              <a:rPr lang="en-US" baseline="0" dirty="0"/>
            </a:br>
            <a:r>
              <a:rPr lang="en-US" baseline="0" dirty="0"/>
              <a:t>https://en.wikipedia.org/wiki/CPU_socket</a:t>
            </a:r>
            <a:endParaRPr lang="en-US" dirty="0"/>
          </a:p>
        </p:txBody>
      </p:sp>
      <p:sp>
        <p:nvSpPr>
          <p:cNvPr id="4" name="Slide Number Placeholder 3"/>
          <p:cNvSpPr>
            <a:spLocks noGrp="1"/>
          </p:cNvSpPr>
          <p:nvPr>
            <p:ph type="sldNum" sz="quarter" idx="10"/>
          </p:nvPr>
        </p:nvSpPr>
        <p:spPr/>
        <p:txBody>
          <a:bodyPr/>
          <a:lstStyle/>
          <a:p>
            <a:fld id="{97F6EC42-6C83-4C4B-9622-112836F26811}" type="slidenum">
              <a:rPr lang="ja-JP" altLang="fr-FR" smtClean="0"/>
              <a:pPr/>
              <a:t>18</a:t>
            </a:fld>
            <a:endParaRPr lang="fr-FR" altLang="ja-JP"/>
          </a:p>
        </p:txBody>
      </p:sp>
    </p:spTree>
    <p:extLst>
      <p:ext uri="{BB962C8B-B14F-4D97-AF65-F5344CB8AC3E}">
        <p14:creationId xmlns:p14="http://schemas.microsoft.com/office/powerpoint/2010/main" val="3082935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Check for update</a:t>
            </a:r>
            <a:r>
              <a:rPr lang="en-US" baseline="0" dirty="0"/>
              <a:t> CPU version and generation </a:t>
            </a:r>
          </a:p>
          <a:p>
            <a:pPr marL="171450" indent="-171450">
              <a:buFontTx/>
              <a:buChar char="-"/>
            </a:pPr>
            <a:r>
              <a:rPr lang="en-US" dirty="0">
                <a:hlinkClick r:id="rId3"/>
              </a:rPr>
              <a:t>https://www.amd.com/en/products/processors-desktop</a:t>
            </a:r>
            <a:r>
              <a:rPr lang="en-US" dirty="0"/>
              <a:t> (AMD)</a:t>
            </a:r>
          </a:p>
          <a:p>
            <a:pPr marL="171450" indent="-171450">
              <a:buFontTx/>
              <a:buChar char="-"/>
            </a:pPr>
            <a:r>
              <a:rPr lang="en-US" dirty="0">
                <a:hlinkClick r:id="rId4"/>
              </a:rPr>
              <a:t>https://www.intel.com/content/www/us/en/products/processors.html</a:t>
            </a:r>
            <a:r>
              <a:rPr lang="en-US" dirty="0"/>
              <a:t> (Intel)</a:t>
            </a:r>
          </a:p>
          <a:p>
            <a:pPr marL="171450" indent="-171450">
              <a:buFontTx/>
              <a:buChar char="-"/>
            </a:pPr>
            <a:r>
              <a:rPr lang="en-US" dirty="0">
                <a:hlinkClick r:id="rId5"/>
              </a:rPr>
              <a:t>https://www.youtube.com/watch?v=gMSTXItiNVs</a:t>
            </a:r>
            <a:r>
              <a:rPr lang="en-US" dirty="0"/>
              <a:t> (Comparison Intel i7, AMD Ryzen 7)</a:t>
            </a:r>
          </a:p>
          <a:p>
            <a:pPr marL="171450" indent="-171450">
              <a:buFontTx/>
              <a:buChar char="-"/>
            </a:pPr>
            <a:r>
              <a:rPr lang="en-US" dirty="0">
                <a:hlinkClick r:id="rId6"/>
              </a:rPr>
              <a:t>https://www.theverge.com/2019/8/21/20826446/intel-10th-gen-comet-lake-processors-thunderbolt-wifi-series-announcement</a:t>
            </a:r>
            <a:r>
              <a:rPr lang="en-US" dirty="0"/>
              <a:t> (Intel</a:t>
            </a:r>
            <a:r>
              <a:rPr lang="en-US" baseline="0" dirty="0"/>
              <a:t> 10th gen</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7F6EC42-6C83-4C4B-9622-112836F26811}" type="slidenum">
              <a:rPr kumimoji="0" lang="ja-JP" altLang="fr-FR"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fr-FR" altLang="ja-JP"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124684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64 bit  means CPU transfer data 64 bit per time, in 1 second CPU can process two thousand million times</a:t>
            </a:r>
          </a:p>
          <a:p>
            <a:pPr marL="171450" indent="-171450">
              <a:buFontTx/>
              <a:buChar char="-"/>
            </a:pPr>
            <a:r>
              <a:rPr lang="en-US" dirty="0"/>
              <a:t>Clock speed is related to 64 bit which means it compare the transformation of CPU as a time.</a:t>
            </a:r>
          </a:p>
          <a:p>
            <a:pPr marL="171450" indent="-171450">
              <a:buFontTx/>
              <a:buChar char="-"/>
            </a:pPr>
            <a:r>
              <a:rPr lang="en-US" dirty="0"/>
              <a:t>CPU cores it refer to we multi processing which means if you use  CPU that has 2 core the process for each time will x 2 ….</a:t>
            </a:r>
          </a:p>
          <a:p>
            <a:pPr marL="171450" indent="-171450">
              <a:buFontTx/>
              <a:buChar char="-"/>
            </a:pPr>
            <a:r>
              <a:rPr lang="en-US" dirty="0"/>
              <a:t>Virtualization support is referred to the function of the CPU that allows the user to run multi OS once at a time.</a:t>
            </a:r>
          </a:p>
          <a:p>
            <a:pPr marL="171450" indent="-171450">
              <a:buFontTx/>
              <a:buChar char="-"/>
            </a:pPr>
            <a:r>
              <a:rPr lang="en-US" dirty="0"/>
              <a:t>GPU integration is referred to some CPUs that include GPU inside which means it will help the CPU to process the graphic faster than before. So, it can be reduce the CPU work </a:t>
            </a:r>
            <a:r>
              <a:rPr lang="en-US"/>
              <a:t>on graphic</a:t>
            </a:r>
            <a:endParaRPr lang="en-US" dirty="0"/>
          </a:p>
        </p:txBody>
      </p:sp>
      <p:sp>
        <p:nvSpPr>
          <p:cNvPr id="4" name="Slide Number Placeholder 3"/>
          <p:cNvSpPr>
            <a:spLocks noGrp="1"/>
          </p:cNvSpPr>
          <p:nvPr>
            <p:ph type="sldNum" sz="quarter" idx="5"/>
          </p:nvPr>
        </p:nvSpPr>
        <p:spPr/>
        <p:txBody>
          <a:bodyPr/>
          <a:lstStyle/>
          <a:p>
            <a:fld id="{69D7DBD3-9814-4FCA-9122-327D4D58A48D}" type="slidenum">
              <a:rPr lang="en-US" smtClean="0"/>
              <a:t>20</a:t>
            </a:fld>
            <a:endParaRPr lang="en-US"/>
          </a:p>
        </p:txBody>
      </p:sp>
    </p:spTree>
    <p:extLst>
      <p:ext uri="{BB962C8B-B14F-4D97-AF65-F5344CB8AC3E}">
        <p14:creationId xmlns:p14="http://schemas.microsoft.com/office/powerpoint/2010/main" val="4219360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Manufacturers</a:t>
            </a:r>
            <a:r>
              <a:rPr lang="en-US" baseline="0" dirty="0"/>
              <a:t>: is the company the produce the </a:t>
            </a:r>
            <a:r>
              <a:rPr lang="en-US" baseline="0" dirty="0" err="1"/>
              <a:t>the</a:t>
            </a:r>
            <a:r>
              <a:rPr lang="en-US" baseline="0" dirty="0"/>
              <a:t> products. Example CPU, Motherboard. </a:t>
            </a:r>
          </a:p>
          <a:p>
            <a:r>
              <a:rPr lang="en-US" baseline="0" dirty="0"/>
              <a:t>There are many manufacturers companies that create CPU. But the most company is AMD and Intel. </a:t>
            </a:r>
            <a:br>
              <a:rPr lang="en-US" baseline="0" dirty="0"/>
            </a:br>
            <a:r>
              <a:rPr lang="en-US" baseline="0" dirty="0"/>
              <a:t/>
            </a:r>
            <a:br>
              <a:rPr lang="en-US" baseline="0" dirty="0"/>
            </a:br>
            <a:endParaRPr lang="en-US" dirty="0"/>
          </a:p>
        </p:txBody>
      </p:sp>
      <p:sp>
        <p:nvSpPr>
          <p:cNvPr id="4" name="Slide Number Placeholder 3"/>
          <p:cNvSpPr>
            <a:spLocks noGrp="1"/>
          </p:cNvSpPr>
          <p:nvPr>
            <p:ph type="sldNum" sz="quarter" idx="10"/>
          </p:nvPr>
        </p:nvSpPr>
        <p:spPr/>
        <p:txBody>
          <a:bodyPr/>
          <a:lstStyle/>
          <a:p>
            <a:fld id="{97F6EC42-6C83-4C4B-9622-112836F26811}" type="slidenum">
              <a:rPr lang="ja-JP" altLang="fr-FR" smtClean="0"/>
              <a:pPr/>
              <a:t>21</a:t>
            </a:fld>
            <a:endParaRPr lang="fr-FR" altLang="ja-JP"/>
          </a:p>
        </p:txBody>
      </p:sp>
    </p:spTree>
    <p:extLst>
      <p:ext uri="{BB962C8B-B14F-4D97-AF65-F5344CB8AC3E}">
        <p14:creationId xmlns:p14="http://schemas.microsoft.com/office/powerpoint/2010/main" val="3606772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7DBD3-9814-4FCA-9122-327D4D58A48D}" type="slidenum">
              <a:rPr lang="en-US" smtClean="0"/>
              <a:t>3</a:t>
            </a:fld>
            <a:endParaRPr lang="en-US"/>
          </a:p>
        </p:txBody>
      </p:sp>
    </p:spTree>
    <p:extLst>
      <p:ext uri="{BB962C8B-B14F-4D97-AF65-F5344CB8AC3E}">
        <p14:creationId xmlns:p14="http://schemas.microsoft.com/office/powerpoint/2010/main" val="2593308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Floppy disk used as a flash for storage 1MB to 2MB only</a:t>
            </a:r>
          </a:p>
          <a:p>
            <a:r>
              <a:rPr lang="en-US" dirty="0"/>
              <a:t>Optical Drive the same or CD Rom, DVD rom</a:t>
            </a:r>
          </a:p>
          <a:p>
            <a:r>
              <a:rPr lang="en-US" dirty="0"/>
              <a:t>Ram module and Ram chip</a:t>
            </a:r>
          </a:p>
          <a:p>
            <a:r>
              <a:rPr lang="en-US" dirty="0"/>
              <a:t>Case fan or system fan</a:t>
            </a:r>
          </a:p>
        </p:txBody>
      </p:sp>
      <p:sp>
        <p:nvSpPr>
          <p:cNvPr id="4" name="Slide Number Placeholder 3"/>
          <p:cNvSpPr>
            <a:spLocks noGrp="1"/>
          </p:cNvSpPr>
          <p:nvPr>
            <p:ph type="sldNum" sz="quarter" idx="5"/>
          </p:nvPr>
        </p:nvSpPr>
        <p:spPr/>
        <p:txBody>
          <a:bodyPr/>
          <a:lstStyle/>
          <a:p>
            <a:fld id="{69D7DBD3-9814-4FCA-9122-327D4D58A48D}" type="slidenum">
              <a:rPr lang="en-US" smtClean="0"/>
              <a:t>4</a:t>
            </a:fld>
            <a:endParaRPr lang="en-US"/>
          </a:p>
        </p:txBody>
      </p:sp>
    </p:spTree>
    <p:extLst>
      <p:ext uri="{BB962C8B-B14F-4D97-AF65-F5344CB8AC3E}">
        <p14:creationId xmlns:p14="http://schemas.microsoft.com/office/powerpoint/2010/main" val="1109012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Teacher can</a:t>
            </a:r>
            <a:r>
              <a:rPr lang="en-US" baseline="0" dirty="0"/>
              <a:t> bring the broken motherboards (can ask from IT admin) to let student see what it look like.</a:t>
            </a:r>
          </a:p>
          <a:p>
            <a:pPr marL="171450" indent="-171450">
              <a:buFontTx/>
              <a:buChar char="-"/>
            </a:pPr>
            <a:r>
              <a:rPr lang="en-US" dirty="0"/>
              <a:t>All</a:t>
            </a:r>
            <a:r>
              <a:rPr lang="en-US" baseline="0" dirty="0"/>
              <a:t> hardware of computer must be connected to a Mainboard. </a:t>
            </a:r>
          </a:p>
          <a:p>
            <a:pPr marL="171450" indent="-171450">
              <a:buFontTx/>
              <a:buChar char="-"/>
            </a:pPr>
            <a:r>
              <a:rPr lang="en-US" baseline="0" dirty="0"/>
              <a:t>Enables </a:t>
            </a:r>
            <a:r>
              <a:rPr lang="en-US" b="1" baseline="0" dirty="0"/>
              <a:t>Integration(connect)</a:t>
            </a:r>
            <a:r>
              <a:rPr lang="en-US" baseline="0" dirty="0"/>
              <a:t> and control </a:t>
            </a:r>
            <a:endParaRPr lang="en-US" dirty="0"/>
          </a:p>
        </p:txBody>
      </p:sp>
      <p:sp>
        <p:nvSpPr>
          <p:cNvPr id="4" name="Slide Number Placeholder 3"/>
          <p:cNvSpPr>
            <a:spLocks noGrp="1"/>
          </p:cNvSpPr>
          <p:nvPr>
            <p:ph type="sldNum" sz="quarter" idx="10"/>
          </p:nvPr>
        </p:nvSpPr>
        <p:spPr/>
        <p:txBody>
          <a:bodyPr/>
          <a:lstStyle/>
          <a:p>
            <a:fld id="{BC9F8078-B848-4719-8B29-7B48485E70B1}" type="slidenum">
              <a:rPr lang="en-US" smtClean="0"/>
              <a:t>6</a:t>
            </a:fld>
            <a:endParaRPr lang="en-US"/>
          </a:p>
        </p:txBody>
      </p:sp>
    </p:spTree>
    <p:extLst>
      <p:ext uri="{BB962C8B-B14F-4D97-AF65-F5344CB8AC3E}">
        <p14:creationId xmlns:p14="http://schemas.microsoft.com/office/powerpoint/2010/main" val="385801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Teacher can</a:t>
            </a:r>
            <a:r>
              <a:rPr lang="en-US" baseline="0" dirty="0"/>
              <a:t> bring the broken motherboards (can ask from IT admin) to let student see what it look like.</a:t>
            </a:r>
          </a:p>
          <a:p>
            <a:pPr marL="171450" indent="-171450">
              <a:buFontTx/>
              <a:buChar char="-"/>
            </a:pPr>
            <a:r>
              <a:rPr lang="en-US" dirty="0"/>
              <a:t>All</a:t>
            </a:r>
            <a:r>
              <a:rPr lang="en-US" baseline="0" dirty="0"/>
              <a:t> hardware of computer must be connected to a Mainboard. </a:t>
            </a:r>
          </a:p>
          <a:p>
            <a:pPr marL="171450" indent="-171450">
              <a:buFontTx/>
              <a:buChar char="-"/>
            </a:pPr>
            <a:endParaRPr lang="en-US" baseline="0" dirty="0"/>
          </a:p>
          <a:p>
            <a:pPr marL="171450" indent="-171450">
              <a:buFontTx/>
              <a:buChar char="-"/>
            </a:pPr>
            <a:r>
              <a:rPr lang="en-US" baseline="0" dirty="0"/>
              <a:t>Circuit</a:t>
            </a:r>
            <a:r>
              <a:rPr lang="km-KH" baseline="0" dirty="0"/>
              <a:t>​(សើខឿត)</a:t>
            </a:r>
            <a:r>
              <a:rPr lang="en-US" baseline="0" dirty="0"/>
              <a:t>= </a:t>
            </a:r>
            <a:r>
              <a:rPr lang="km-KH" baseline="0" dirty="0"/>
              <a:t>សៀគ្វី</a:t>
            </a:r>
          </a:p>
          <a:p>
            <a:pPr marL="171450" indent="-171450">
              <a:buFontTx/>
              <a:buChar char="-"/>
            </a:pPr>
            <a:r>
              <a:rPr lang="en-US" dirty="0" err="1"/>
              <a:t>BackBone</a:t>
            </a:r>
            <a:r>
              <a:rPr lang="en-US" dirty="0"/>
              <a:t> = </a:t>
            </a:r>
            <a:r>
              <a:rPr lang="km-KH" dirty="0"/>
              <a:t>គ្រោង</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BC9F8078-B848-4719-8B29-7B48485E70B1}" type="slidenum">
              <a:rPr lang="en-US" smtClean="0"/>
              <a:t>7</a:t>
            </a:fld>
            <a:endParaRPr lang="en-US"/>
          </a:p>
        </p:txBody>
      </p:sp>
    </p:spTree>
    <p:extLst>
      <p:ext uri="{BB962C8B-B14F-4D97-AF65-F5344CB8AC3E}">
        <p14:creationId xmlns:p14="http://schemas.microsoft.com/office/powerpoint/2010/main" val="3269366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CPU socket = </a:t>
            </a:r>
            <a:endParaRPr lang="km-KH" dirty="0"/>
          </a:p>
          <a:p>
            <a:r>
              <a:rPr lang="en-US" dirty="0" err="1"/>
              <a:t>Sataconnector</a:t>
            </a:r>
            <a:r>
              <a:rPr lang="en-US" dirty="0"/>
              <a:t> is a port for </a:t>
            </a:r>
            <a:r>
              <a:rPr lang="en-US" dirty="0" err="1"/>
              <a:t>Sata</a:t>
            </a:r>
            <a:r>
              <a:rPr lang="en-US" dirty="0"/>
              <a:t> cable connect to hard disk and CD rom</a:t>
            </a:r>
          </a:p>
          <a:p>
            <a:r>
              <a:rPr lang="en-US" dirty="0"/>
              <a:t>CMOS = battery for computer time.</a:t>
            </a:r>
          </a:p>
          <a:p>
            <a:r>
              <a:rPr lang="en-US" dirty="0"/>
              <a:t>SF | NF = is a chip for allow all </a:t>
            </a:r>
            <a:r>
              <a:rPr lang="en-US" dirty="0" err="1"/>
              <a:t>companent</a:t>
            </a:r>
            <a:r>
              <a:rPr lang="en-US" dirty="0"/>
              <a:t> connect together.</a:t>
            </a:r>
          </a:p>
        </p:txBody>
      </p:sp>
      <p:sp>
        <p:nvSpPr>
          <p:cNvPr id="4" name="Slide Number Placeholder 3"/>
          <p:cNvSpPr>
            <a:spLocks noGrp="1"/>
          </p:cNvSpPr>
          <p:nvPr>
            <p:ph type="sldNum" sz="quarter" idx="10"/>
          </p:nvPr>
        </p:nvSpPr>
        <p:spPr/>
        <p:txBody>
          <a:bodyPr/>
          <a:lstStyle/>
          <a:p>
            <a:fld id="{BC9F8078-B848-4719-8B29-7B48485E70B1}" type="slidenum">
              <a:rPr lang="en-US" smtClean="0"/>
              <a:t>8</a:t>
            </a:fld>
            <a:endParaRPr lang="en-US"/>
          </a:p>
        </p:txBody>
      </p:sp>
    </p:spTree>
    <p:extLst>
      <p:ext uri="{BB962C8B-B14F-4D97-AF65-F5344CB8AC3E}">
        <p14:creationId xmlns:p14="http://schemas.microsoft.com/office/powerpoint/2010/main" val="42806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1: https://www.youtube.com/watch?v=HB4I2CgkcCo</a:t>
            </a:r>
          </a:p>
          <a:p>
            <a:r>
              <a:rPr lang="en-US" dirty="0"/>
              <a:t>Video 2: https://www.youtube.com/watch?v=ExxFxD4OSZ0 </a:t>
            </a:r>
          </a:p>
        </p:txBody>
      </p:sp>
      <p:sp>
        <p:nvSpPr>
          <p:cNvPr id="4" name="Slide Number Placeholder 3"/>
          <p:cNvSpPr>
            <a:spLocks noGrp="1"/>
          </p:cNvSpPr>
          <p:nvPr>
            <p:ph type="sldNum" sz="quarter" idx="5"/>
          </p:nvPr>
        </p:nvSpPr>
        <p:spPr/>
        <p:txBody>
          <a:bodyPr/>
          <a:lstStyle/>
          <a:p>
            <a:fld id="{69D7DBD3-9814-4FCA-9122-327D4D58A48D}" type="slidenum">
              <a:rPr lang="en-US" smtClean="0"/>
              <a:t>10</a:t>
            </a:fld>
            <a:endParaRPr lang="en-US"/>
          </a:p>
        </p:txBody>
      </p:sp>
    </p:spTree>
    <p:extLst>
      <p:ext uri="{BB962C8B-B14F-4D97-AF65-F5344CB8AC3E}">
        <p14:creationId xmlns:p14="http://schemas.microsoft.com/office/powerpoint/2010/main" val="296675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BC9F8078-B848-4719-8B29-7B48485E70B1}" type="slidenum">
              <a:rPr lang="en-US" smtClean="0"/>
              <a:t>11</a:t>
            </a:fld>
            <a:endParaRPr lang="en-US"/>
          </a:p>
        </p:txBody>
      </p:sp>
    </p:spTree>
    <p:extLst>
      <p:ext uri="{BB962C8B-B14F-4D97-AF65-F5344CB8AC3E}">
        <p14:creationId xmlns:p14="http://schemas.microsoft.com/office/powerpoint/2010/main" val="2533841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 #1: https://wordwall.net/en-gb/community/motherboard</a:t>
            </a:r>
          </a:p>
        </p:txBody>
      </p:sp>
      <p:sp>
        <p:nvSpPr>
          <p:cNvPr id="4" name="Slide Number Placeholder 3"/>
          <p:cNvSpPr>
            <a:spLocks noGrp="1"/>
          </p:cNvSpPr>
          <p:nvPr>
            <p:ph type="sldNum" sz="quarter" idx="5"/>
          </p:nvPr>
        </p:nvSpPr>
        <p:spPr/>
        <p:txBody>
          <a:bodyPr/>
          <a:lstStyle/>
          <a:p>
            <a:fld id="{69D7DBD3-9814-4FCA-9122-327D4D58A48D}" type="slidenum">
              <a:rPr lang="en-US" smtClean="0"/>
              <a:t>12</a:t>
            </a:fld>
            <a:endParaRPr lang="en-US"/>
          </a:p>
        </p:txBody>
      </p:sp>
    </p:spTree>
    <p:extLst>
      <p:ext uri="{BB962C8B-B14F-4D97-AF65-F5344CB8AC3E}">
        <p14:creationId xmlns:p14="http://schemas.microsoft.com/office/powerpoint/2010/main" val="1036600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E5008-553F-0FA2-175B-2F36831ECC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FE49EA-CE67-4224-6026-7B6EDB4006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BF0DE6-08FE-1D3E-67E8-EB649C54B187}"/>
              </a:ext>
            </a:extLst>
          </p:cNvPr>
          <p:cNvSpPr>
            <a:spLocks noGrp="1"/>
          </p:cNvSpPr>
          <p:nvPr>
            <p:ph type="dt" sz="half" idx="10"/>
          </p:nvPr>
        </p:nvSpPr>
        <p:spPr/>
        <p:txBody>
          <a:bodyPr/>
          <a:lstStyle/>
          <a:p>
            <a:fld id="{8201573F-03D0-4BA5-9FDB-8AD6A559DF6B}" type="datetimeFigureOut">
              <a:rPr lang="en-US" smtClean="0"/>
              <a:t>3/15/2023</a:t>
            </a:fld>
            <a:endParaRPr lang="en-US"/>
          </a:p>
        </p:txBody>
      </p:sp>
      <p:sp>
        <p:nvSpPr>
          <p:cNvPr id="5" name="Footer Placeholder 4">
            <a:extLst>
              <a:ext uri="{FF2B5EF4-FFF2-40B4-BE49-F238E27FC236}">
                <a16:creationId xmlns:a16="http://schemas.microsoft.com/office/drawing/2014/main" id="{A9BDCE48-4462-29AA-8DF9-4997C5FA7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E4FEF0-0ABD-F7D3-7456-3CE751D482AF}"/>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23683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F6659-AB12-3B8E-6602-FAE262645E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3617A2-5030-2A24-517F-1FC0697FF3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B26B36-5D62-8E7B-788B-745809CCC530}"/>
              </a:ext>
            </a:extLst>
          </p:cNvPr>
          <p:cNvSpPr>
            <a:spLocks noGrp="1"/>
          </p:cNvSpPr>
          <p:nvPr>
            <p:ph type="dt" sz="half" idx="10"/>
          </p:nvPr>
        </p:nvSpPr>
        <p:spPr/>
        <p:txBody>
          <a:bodyPr/>
          <a:lstStyle/>
          <a:p>
            <a:fld id="{8201573F-03D0-4BA5-9FDB-8AD6A559DF6B}" type="datetimeFigureOut">
              <a:rPr lang="en-US" smtClean="0"/>
              <a:t>3/15/2023</a:t>
            </a:fld>
            <a:endParaRPr lang="en-US"/>
          </a:p>
        </p:txBody>
      </p:sp>
      <p:sp>
        <p:nvSpPr>
          <p:cNvPr id="5" name="Footer Placeholder 4">
            <a:extLst>
              <a:ext uri="{FF2B5EF4-FFF2-40B4-BE49-F238E27FC236}">
                <a16:creationId xmlns:a16="http://schemas.microsoft.com/office/drawing/2014/main" id="{F0D4D63C-B1E8-81F0-D57B-17477FC78F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D75CC-4818-D7E2-0607-41C3441676E5}"/>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2517162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F5CB8D-4D11-A2A7-36D1-DDC0D23DF1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FAC54F-D201-0BA2-27D5-86D8D58008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AF3721-B68A-4C4F-F3D0-137E1E6E62B4}"/>
              </a:ext>
            </a:extLst>
          </p:cNvPr>
          <p:cNvSpPr>
            <a:spLocks noGrp="1"/>
          </p:cNvSpPr>
          <p:nvPr>
            <p:ph type="dt" sz="half" idx="10"/>
          </p:nvPr>
        </p:nvSpPr>
        <p:spPr/>
        <p:txBody>
          <a:bodyPr/>
          <a:lstStyle/>
          <a:p>
            <a:fld id="{8201573F-03D0-4BA5-9FDB-8AD6A559DF6B}" type="datetimeFigureOut">
              <a:rPr lang="en-US" smtClean="0"/>
              <a:t>3/15/2023</a:t>
            </a:fld>
            <a:endParaRPr lang="en-US"/>
          </a:p>
        </p:txBody>
      </p:sp>
      <p:sp>
        <p:nvSpPr>
          <p:cNvPr id="5" name="Footer Placeholder 4">
            <a:extLst>
              <a:ext uri="{FF2B5EF4-FFF2-40B4-BE49-F238E27FC236}">
                <a16:creationId xmlns:a16="http://schemas.microsoft.com/office/drawing/2014/main" id="{94134466-E87F-0A8B-7F7D-0C86E1C258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26FBC9-2F0B-048E-6080-76B3BF13D7CC}"/>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3076934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 picture" userDrawn="1">
  <p:cSld name="Text + picture">
    <p:spTree>
      <p:nvGrpSpPr>
        <p:cNvPr id="1" name="Shape 8"/>
        <p:cNvGrpSpPr/>
        <p:nvPr/>
      </p:nvGrpSpPr>
      <p:grpSpPr>
        <a:xfrm>
          <a:off x="0" y="0"/>
          <a:ext cx="0" cy="0"/>
          <a:chOff x="0" y="0"/>
          <a:chExt cx="0" cy="0"/>
        </a:xfrm>
      </p:grpSpPr>
    </p:spTree>
    <p:extLst>
      <p:ext uri="{BB962C8B-B14F-4D97-AF65-F5344CB8AC3E}">
        <p14:creationId xmlns:p14="http://schemas.microsoft.com/office/powerpoint/2010/main" val="2576320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userDrawn="1">
  <p:cSld name="1_Title Slide">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567621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ZoneTexte 8"/>
          <p:cNvSpPr txBox="1"/>
          <p:nvPr userDrawn="1"/>
        </p:nvSpPr>
        <p:spPr>
          <a:xfrm>
            <a:off x="10513485" y="6092826"/>
            <a:ext cx="1246716" cy="307975"/>
          </a:xfrm>
          <a:prstGeom prst="rect">
            <a:avLst/>
          </a:prstGeom>
          <a:noFill/>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EE56B0BB-B9C9-4636-800D-05194318F4E9}" type="slidenum">
              <a:rPr lang="ja-JP" altLang="fr-FR" sz="1400">
                <a:solidFill>
                  <a:srgbClr val="22BBEA"/>
                </a:solidFill>
                <a:ea typeface="ＭＳ Ｐゴシック" pitchFamily="34" charset="-128"/>
              </a:rPr>
              <a:pPr algn="r" eaLnBrk="1" hangingPunct="1"/>
              <a:t>‹#›</a:t>
            </a:fld>
            <a:endParaRPr lang="fr-FR" altLang="ja-JP" sz="1600">
              <a:solidFill>
                <a:srgbClr val="22BBEA"/>
              </a:solidFill>
              <a:ea typeface="ＭＳ Ｐゴシック" pitchFamily="34" charset="-128"/>
            </a:endParaRPr>
          </a:p>
        </p:txBody>
      </p:sp>
      <p:sp>
        <p:nvSpPr>
          <p:cNvPr id="6" name="Google Shape;189;p18"/>
          <p:cNvSpPr/>
          <p:nvPr userDrawn="1"/>
        </p:nvSpPr>
        <p:spPr>
          <a:xfrm>
            <a:off x="0" y="0"/>
            <a:ext cx="12192000" cy="9906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0;p18"/>
          <p:cNvSpPr/>
          <p:nvPr userDrawn="1"/>
        </p:nvSpPr>
        <p:spPr>
          <a:xfrm>
            <a:off x="-28988" y="6773400"/>
            <a:ext cx="12220987" cy="84600"/>
          </a:xfrm>
          <a:prstGeom prst="rect">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7;p1"/>
          <p:cNvPicPr preferRelativeResize="0"/>
          <p:nvPr userDrawn="1"/>
        </p:nvPicPr>
        <p:blipFill>
          <a:blip r:embed="rId2" cstate="print">
            <a:extLst>
              <a:ext uri="{28A0092B-C50C-407E-A947-70E740481C1C}">
                <a14:useLocalDpi xmlns:a14="http://schemas.microsoft.com/office/drawing/2010/main" val="0"/>
              </a:ext>
            </a:extLst>
          </a:blip>
          <a:stretch>
            <a:fillRect/>
          </a:stretch>
        </p:blipFill>
        <p:spPr>
          <a:xfrm>
            <a:off x="11525693" y="228600"/>
            <a:ext cx="489057" cy="512810"/>
          </a:xfrm>
          <a:prstGeom prst="rect">
            <a:avLst/>
          </a:prstGeom>
          <a:noFill/>
          <a:ln>
            <a:noFill/>
          </a:ln>
        </p:spPr>
      </p:pic>
    </p:spTree>
    <p:extLst>
      <p:ext uri="{BB962C8B-B14F-4D97-AF65-F5344CB8AC3E}">
        <p14:creationId xmlns:p14="http://schemas.microsoft.com/office/powerpoint/2010/main" val="2433991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14" name="ZoneTexte 8"/>
          <p:cNvSpPr txBox="1"/>
          <p:nvPr userDrawn="1"/>
        </p:nvSpPr>
        <p:spPr>
          <a:xfrm>
            <a:off x="10513485" y="6092826"/>
            <a:ext cx="1246716" cy="307975"/>
          </a:xfrm>
          <a:prstGeom prst="rect">
            <a:avLst/>
          </a:prstGeom>
          <a:noFill/>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EE56B0BB-B9C9-4636-800D-05194318F4E9}" type="slidenum">
              <a:rPr lang="ja-JP" altLang="fr-FR" sz="1400">
                <a:solidFill>
                  <a:srgbClr val="22BBEA"/>
                </a:solidFill>
                <a:ea typeface="ＭＳ Ｐゴシック" pitchFamily="34" charset="-128"/>
              </a:rPr>
              <a:pPr algn="r" eaLnBrk="1" hangingPunct="1"/>
              <a:t>‹#›</a:t>
            </a:fld>
            <a:endParaRPr lang="fr-FR" altLang="ja-JP" sz="1600">
              <a:solidFill>
                <a:srgbClr val="22BBEA"/>
              </a:solidFill>
              <a:ea typeface="ＭＳ Ｐゴシック" pitchFamily="34" charset="-128"/>
            </a:endParaRPr>
          </a:p>
        </p:txBody>
      </p:sp>
      <p:pic>
        <p:nvPicPr>
          <p:cNvPr id="15" name="Google Shape;7;p1"/>
          <p:cNvPicPr preferRelativeResize="0"/>
          <p:nvPr userDrawn="1"/>
        </p:nvPicPr>
        <p:blipFill>
          <a:blip r:embed="rId2" cstate="print">
            <a:extLst>
              <a:ext uri="{28A0092B-C50C-407E-A947-70E740481C1C}">
                <a14:useLocalDpi xmlns:a14="http://schemas.microsoft.com/office/drawing/2010/main" val="0"/>
              </a:ext>
            </a:extLst>
          </a:blip>
          <a:stretch>
            <a:fillRect/>
          </a:stretch>
        </p:blipFill>
        <p:spPr>
          <a:xfrm>
            <a:off x="11505651" y="188640"/>
            <a:ext cx="509099" cy="509785"/>
          </a:xfrm>
          <a:prstGeom prst="rect">
            <a:avLst/>
          </a:prstGeom>
          <a:noFill/>
          <a:ln>
            <a:noFill/>
          </a:ln>
        </p:spPr>
      </p:pic>
      <p:sp>
        <p:nvSpPr>
          <p:cNvPr id="16" name="Google Shape;189;p18"/>
          <p:cNvSpPr/>
          <p:nvPr userDrawn="1"/>
        </p:nvSpPr>
        <p:spPr>
          <a:xfrm>
            <a:off x="0" y="0"/>
            <a:ext cx="12192000" cy="116632"/>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90;p18"/>
          <p:cNvSpPr/>
          <p:nvPr userDrawn="1"/>
        </p:nvSpPr>
        <p:spPr>
          <a:xfrm>
            <a:off x="-28988" y="6773400"/>
            <a:ext cx="12220987" cy="84600"/>
          </a:xfrm>
          <a:prstGeom prst="rect">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998779"/>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6755-BE15-52EF-FD6C-C5556594C4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0CB312-B873-91CF-0C31-56850EE74C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0BDB21-D20B-E51A-925E-FDB924B55671}"/>
              </a:ext>
            </a:extLst>
          </p:cNvPr>
          <p:cNvSpPr>
            <a:spLocks noGrp="1"/>
          </p:cNvSpPr>
          <p:nvPr>
            <p:ph type="dt" sz="half" idx="10"/>
          </p:nvPr>
        </p:nvSpPr>
        <p:spPr/>
        <p:txBody>
          <a:bodyPr/>
          <a:lstStyle/>
          <a:p>
            <a:fld id="{8201573F-03D0-4BA5-9FDB-8AD6A559DF6B}" type="datetimeFigureOut">
              <a:rPr lang="en-US" smtClean="0"/>
              <a:t>3/15/2023</a:t>
            </a:fld>
            <a:endParaRPr lang="en-US"/>
          </a:p>
        </p:txBody>
      </p:sp>
      <p:sp>
        <p:nvSpPr>
          <p:cNvPr id="5" name="Footer Placeholder 4">
            <a:extLst>
              <a:ext uri="{FF2B5EF4-FFF2-40B4-BE49-F238E27FC236}">
                <a16:creationId xmlns:a16="http://schemas.microsoft.com/office/drawing/2014/main" id="{D9233659-403C-BE1A-6F93-F68BAD95E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7A1EC-E8D4-4FAE-DB5D-1F8CBF62FBFC}"/>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2981403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15A6-1724-85AC-84F8-367B0DB8C9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5232AF-F3F0-484C-4FC8-BC1449717F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F2F153-6FA3-7B12-8100-00B265681EED}"/>
              </a:ext>
            </a:extLst>
          </p:cNvPr>
          <p:cNvSpPr>
            <a:spLocks noGrp="1"/>
          </p:cNvSpPr>
          <p:nvPr>
            <p:ph type="dt" sz="half" idx="10"/>
          </p:nvPr>
        </p:nvSpPr>
        <p:spPr/>
        <p:txBody>
          <a:bodyPr/>
          <a:lstStyle/>
          <a:p>
            <a:fld id="{8201573F-03D0-4BA5-9FDB-8AD6A559DF6B}" type="datetimeFigureOut">
              <a:rPr lang="en-US" smtClean="0"/>
              <a:t>3/15/2023</a:t>
            </a:fld>
            <a:endParaRPr lang="en-US"/>
          </a:p>
        </p:txBody>
      </p:sp>
      <p:sp>
        <p:nvSpPr>
          <p:cNvPr id="5" name="Footer Placeholder 4">
            <a:extLst>
              <a:ext uri="{FF2B5EF4-FFF2-40B4-BE49-F238E27FC236}">
                <a16:creationId xmlns:a16="http://schemas.microsoft.com/office/drawing/2014/main" id="{2C2AF9CC-306B-9C32-40C9-D48DA09AEB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CAF8B-E32C-B9B0-0CD4-7B5F05B2EDE8}"/>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717163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F4E3-FBF1-5B51-20D5-B11AE692FC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9241C8-A60B-C903-5C16-F871B46439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1B36C9-CB3E-2058-40BA-AAF860D939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D44596-5498-46F6-779E-423590EE79A0}"/>
              </a:ext>
            </a:extLst>
          </p:cNvPr>
          <p:cNvSpPr>
            <a:spLocks noGrp="1"/>
          </p:cNvSpPr>
          <p:nvPr>
            <p:ph type="dt" sz="half" idx="10"/>
          </p:nvPr>
        </p:nvSpPr>
        <p:spPr/>
        <p:txBody>
          <a:bodyPr/>
          <a:lstStyle/>
          <a:p>
            <a:fld id="{8201573F-03D0-4BA5-9FDB-8AD6A559DF6B}" type="datetimeFigureOut">
              <a:rPr lang="en-US" smtClean="0"/>
              <a:t>3/15/2023</a:t>
            </a:fld>
            <a:endParaRPr lang="en-US"/>
          </a:p>
        </p:txBody>
      </p:sp>
      <p:sp>
        <p:nvSpPr>
          <p:cNvPr id="6" name="Footer Placeholder 5">
            <a:extLst>
              <a:ext uri="{FF2B5EF4-FFF2-40B4-BE49-F238E27FC236}">
                <a16:creationId xmlns:a16="http://schemas.microsoft.com/office/drawing/2014/main" id="{4002ADEE-4E8E-0A32-653D-9381691DE4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C0F3CB-5837-9415-287F-C38665EDDCC7}"/>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1521558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5A237-0604-31E2-75A1-A2882FADD6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5A9DFB-5403-83DD-CD6D-DC880F0F94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40C84E-C52C-87F9-FEF2-338786D270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68EDD2-B35D-DA74-8C1B-A774A6A491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0428B2-AB0D-6414-7E83-0961DB78E5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062DAC-D361-24BB-28D3-DA1963CBC841}"/>
              </a:ext>
            </a:extLst>
          </p:cNvPr>
          <p:cNvSpPr>
            <a:spLocks noGrp="1"/>
          </p:cNvSpPr>
          <p:nvPr>
            <p:ph type="dt" sz="half" idx="10"/>
          </p:nvPr>
        </p:nvSpPr>
        <p:spPr/>
        <p:txBody>
          <a:bodyPr/>
          <a:lstStyle/>
          <a:p>
            <a:fld id="{8201573F-03D0-4BA5-9FDB-8AD6A559DF6B}" type="datetimeFigureOut">
              <a:rPr lang="en-US" smtClean="0"/>
              <a:t>3/15/2023</a:t>
            </a:fld>
            <a:endParaRPr lang="en-US"/>
          </a:p>
        </p:txBody>
      </p:sp>
      <p:sp>
        <p:nvSpPr>
          <p:cNvPr id="8" name="Footer Placeholder 7">
            <a:extLst>
              <a:ext uri="{FF2B5EF4-FFF2-40B4-BE49-F238E27FC236}">
                <a16:creationId xmlns:a16="http://schemas.microsoft.com/office/drawing/2014/main" id="{F0CC522C-12E9-96F0-13B1-580465526C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261E72-28B7-C4E9-2E7F-85A71C70146E}"/>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3300301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F907E-965A-F3B8-C308-17DEED62D2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953948-9BD8-7404-F790-6F9C7E09220D}"/>
              </a:ext>
            </a:extLst>
          </p:cNvPr>
          <p:cNvSpPr>
            <a:spLocks noGrp="1"/>
          </p:cNvSpPr>
          <p:nvPr>
            <p:ph type="dt" sz="half" idx="10"/>
          </p:nvPr>
        </p:nvSpPr>
        <p:spPr/>
        <p:txBody>
          <a:bodyPr/>
          <a:lstStyle/>
          <a:p>
            <a:fld id="{8201573F-03D0-4BA5-9FDB-8AD6A559DF6B}" type="datetimeFigureOut">
              <a:rPr lang="en-US" smtClean="0"/>
              <a:t>3/15/2023</a:t>
            </a:fld>
            <a:endParaRPr lang="en-US"/>
          </a:p>
        </p:txBody>
      </p:sp>
      <p:sp>
        <p:nvSpPr>
          <p:cNvPr id="4" name="Footer Placeholder 3">
            <a:extLst>
              <a:ext uri="{FF2B5EF4-FFF2-40B4-BE49-F238E27FC236}">
                <a16:creationId xmlns:a16="http://schemas.microsoft.com/office/drawing/2014/main" id="{C0708096-E73D-7CA9-0C55-94BAF8BC81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C7A502-0D04-78D9-04DF-BE523AE72E1F}"/>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3713473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E596EA-2A27-B4F3-64E6-EEB027C2A315}"/>
              </a:ext>
            </a:extLst>
          </p:cNvPr>
          <p:cNvSpPr>
            <a:spLocks noGrp="1"/>
          </p:cNvSpPr>
          <p:nvPr>
            <p:ph type="dt" sz="half" idx="10"/>
          </p:nvPr>
        </p:nvSpPr>
        <p:spPr/>
        <p:txBody>
          <a:bodyPr/>
          <a:lstStyle/>
          <a:p>
            <a:fld id="{8201573F-03D0-4BA5-9FDB-8AD6A559DF6B}" type="datetimeFigureOut">
              <a:rPr lang="en-US" smtClean="0"/>
              <a:t>3/15/2023</a:t>
            </a:fld>
            <a:endParaRPr lang="en-US"/>
          </a:p>
        </p:txBody>
      </p:sp>
      <p:sp>
        <p:nvSpPr>
          <p:cNvPr id="3" name="Footer Placeholder 2">
            <a:extLst>
              <a:ext uri="{FF2B5EF4-FFF2-40B4-BE49-F238E27FC236}">
                <a16:creationId xmlns:a16="http://schemas.microsoft.com/office/drawing/2014/main" id="{A9A9FA63-8E04-5F98-79D8-AC0D9325F8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592607-FE2E-D105-9413-5827F3415A6B}"/>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43822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FE9F-64EC-058E-7AFE-9DBED5072D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D1C2F0-7B14-7C30-2914-9487A3200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2B7D66-5423-57F8-AACD-C4D7598169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A791C-0FD3-FC44-D4AA-77EC41B52503}"/>
              </a:ext>
            </a:extLst>
          </p:cNvPr>
          <p:cNvSpPr>
            <a:spLocks noGrp="1"/>
          </p:cNvSpPr>
          <p:nvPr>
            <p:ph type="dt" sz="half" idx="10"/>
          </p:nvPr>
        </p:nvSpPr>
        <p:spPr/>
        <p:txBody>
          <a:bodyPr/>
          <a:lstStyle/>
          <a:p>
            <a:fld id="{8201573F-03D0-4BA5-9FDB-8AD6A559DF6B}" type="datetimeFigureOut">
              <a:rPr lang="en-US" smtClean="0"/>
              <a:t>3/15/2023</a:t>
            </a:fld>
            <a:endParaRPr lang="en-US"/>
          </a:p>
        </p:txBody>
      </p:sp>
      <p:sp>
        <p:nvSpPr>
          <p:cNvPr id="6" name="Footer Placeholder 5">
            <a:extLst>
              <a:ext uri="{FF2B5EF4-FFF2-40B4-BE49-F238E27FC236}">
                <a16:creationId xmlns:a16="http://schemas.microsoft.com/office/drawing/2014/main" id="{68DCF23F-D6E0-3BE3-AAF4-8A0D8815E3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C1A475-A0F0-3023-3DB6-6236D30D8D74}"/>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24231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04E0-BE67-DDDE-784F-558E3BEAFC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EDFD80-0829-4EEB-3067-D8F8BBCCE4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A88543-7805-BF0C-149F-2498E88BA3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B5A68B-E3BF-73DF-0B95-EE2993EF40C9}"/>
              </a:ext>
            </a:extLst>
          </p:cNvPr>
          <p:cNvSpPr>
            <a:spLocks noGrp="1"/>
          </p:cNvSpPr>
          <p:nvPr>
            <p:ph type="dt" sz="half" idx="10"/>
          </p:nvPr>
        </p:nvSpPr>
        <p:spPr/>
        <p:txBody>
          <a:bodyPr/>
          <a:lstStyle/>
          <a:p>
            <a:fld id="{8201573F-03D0-4BA5-9FDB-8AD6A559DF6B}" type="datetimeFigureOut">
              <a:rPr lang="en-US" smtClean="0"/>
              <a:t>3/15/2023</a:t>
            </a:fld>
            <a:endParaRPr lang="en-US"/>
          </a:p>
        </p:txBody>
      </p:sp>
      <p:sp>
        <p:nvSpPr>
          <p:cNvPr id="6" name="Footer Placeholder 5">
            <a:extLst>
              <a:ext uri="{FF2B5EF4-FFF2-40B4-BE49-F238E27FC236}">
                <a16:creationId xmlns:a16="http://schemas.microsoft.com/office/drawing/2014/main" id="{57985F3E-DEEB-39E4-C0E7-B0959199A4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CF7D1D-0462-AA62-50FE-7BCA1F235AF4}"/>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4076809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0DBEEC-A2EA-4A5D-D5E0-8125C88F04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192B44-F06A-3062-DE4D-03370C3C0E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2979D-CF29-BBB5-F82F-7B1BE0A8DA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01573F-03D0-4BA5-9FDB-8AD6A559DF6B}" type="datetimeFigureOut">
              <a:rPr lang="en-US" smtClean="0"/>
              <a:t>3/15/2023</a:t>
            </a:fld>
            <a:endParaRPr lang="en-US"/>
          </a:p>
        </p:txBody>
      </p:sp>
      <p:sp>
        <p:nvSpPr>
          <p:cNvPr id="5" name="Footer Placeholder 4">
            <a:extLst>
              <a:ext uri="{FF2B5EF4-FFF2-40B4-BE49-F238E27FC236}">
                <a16:creationId xmlns:a16="http://schemas.microsoft.com/office/drawing/2014/main" id="{555BD1B4-96C3-3630-77ED-8262DE35D2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4B186A-FA80-E0F5-D80A-62FB3EA07C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E40AD7-079C-4F9F-8B13-497756BB6720}" type="slidenum">
              <a:rPr lang="en-US" smtClean="0"/>
              <a:t>‹#›</a:t>
            </a:fld>
            <a:endParaRPr lang="en-US"/>
          </a:p>
        </p:txBody>
      </p:sp>
    </p:spTree>
    <p:extLst>
      <p:ext uri="{BB962C8B-B14F-4D97-AF65-F5344CB8AC3E}">
        <p14:creationId xmlns:p14="http://schemas.microsoft.com/office/powerpoint/2010/main" val="5894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HB4I2CgkcCo"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hyperlink" Target="https://wordwall.net/en-gb/community/motherboard"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google.com/imgres?imgurl=http://www.kitguru.net/wp-content/uploads/2015/05/intel_core_i7_haswell_edited2.jpg&amp;imgrefurl=http://www.kitguru.net/components/cpu/anton-shilov/complete-intel-skylake-launch-schedule-revealed-chips-to-be-showcased-in-august/&amp;docid=IOITZKRtntcIPM&amp;tbnid=K1tNR0kv3k_wfM:&amp;vet=1&amp;w=1000&amp;h=724&amp;bih=591&amp;biw=1252&amp;q=CPU%20intel&amp;ved=0ahUKEwjt_63d2dzRAhWFGZQKHa9-DoUQMwhfKAIwAg&amp;iact=mrc&amp;uact=8" TargetMode="External"/><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55.png"/><Relationship Id="rId5" Type="http://schemas.openxmlformats.org/officeDocument/2006/relationships/image" Target="../media/image50.png"/><Relationship Id="rId10" Type="http://schemas.openxmlformats.org/officeDocument/2006/relationships/image" Target="../media/image54.png"/><Relationship Id="rId4" Type="http://schemas.microsoft.com/office/2007/relationships/hdphoto" Target="../media/hdphoto2.wdp"/><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www.google.com/imgres?imgurl=http://www.kitguru.net/wp-content/uploads/2015/05/intel_core_i7_haswell_edited2.jpg&amp;imgrefurl=http://www.kitguru.net/components/cpu/anton-shilov/complete-intel-skylake-launch-schedule-revealed-chips-to-be-showcased-in-august/&amp;docid=IOITZKRtntcIPM&amp;tbnid=K1tNR0kv3k_wfM:&amp;vet=1&amp;w=1000&amp;h=724&amp;bih=591&amp;biw=1252&amp;q=CPU%20intel&amp;ved=0ahUKEwjt_63d2dzRAhWFGZQKHa9-DoUQMwhfKAIwAg&amp;iact=mrc&amp;uact=8"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7;p3">
            <a:extLst>
              <a:ext uri="{FF2B5EF4-FFF2-40B4-BE49-F238E27FC236}">
                <a16:creationId xmlns:a16="http://schemas.microsoft.com/office/drawing/2014/main" id="{ABD94349-5489-96B8-F1EF-70DA801DC182}"/>
              </a:ext>
            </a:extLst>
          </p:cNvPr>
          <p:cNvSpPr/>
          <p:nvPr/>
        </p:nvSpPr>
        <p:spPr>
          <a:xfrm>
            <a:off x="0" y="0"/>
            <a:ext cx="12192000" cy="6858000"/>
          </a:xfrm>
          <a:prstGeom prst="rect">
            <a:avLst/>
          </a:prstGeom>
          <a:solidFill>
            <a:srgbClr val="00B0F0"/>
          </a:solidFill>
          <a:ln>
            <a:noFill/>
          </a:ln>
        </p:spPr>
        <p:txBody>
          <a:bodyPr spcFirstLastPara="1" wrap="square" lIns="121900" tIns="60933" rIns="121900" bIns="60933" anchor="ctr" anchorCtr="0">
            <a:noAutofit/>
          </a:bodyPr>
          <a:lstStyle/>
          <a:p>
            <a:pPr algn="ctr"/>
            <a:endParaRPr sz="1867" dirty="0">
              <a:solidFill>
                <a:schemeClr val="lt1"/>
              </a:solidFill>
              <a:latin typeface="Arial"/>
              <a:ea typeface="Arial"/>
              <a:cs typeface="Arial"/>
              <a:sym typeface="Arial"/>
            </a:endParaRPr>
          </a:p>
        </p:txBody>
      </p:sp>
      <p:sp>
        <p:nvSpPr>
          <p:cNvPr id="5" name="Google Shape;298;p3">
            <a:extLst>
              <a:ext uri="{FF2B5EF4-FFF2-40B4-BE49-F238E27FC236}">
                <a16:creationId xmlns:a16="http://schemas.microsoft.com/office/drawing/2014/main" id="{680C9F9A-43DA-523B-11EF-1C846378E97F}"/>
              </a:ext>
            </a:extLst>
          </p:cNvPr>
          <p:cNvSpPr/>
          <p:nvPr/>
        </p:nvSpPr>
        <p:spPr>
          <a:xfrm>
            <a:off x="2116110" y="1485900"/>
            <a:ext cx="7959777" cy="4220980"/>
          </a:xfrm>
          <a:prstGeom prst="rect">
            <a:avLst/>
          </a:prstGeom>
          <a:solidFill>
            <a:srgbClr val="00B0F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6" name="Google Shape;299;p3">
            <a:extLst>
              <a:ext uri="{FF2B5EF4-FFF2-40B4-BE49-F238E27FC236}">
                <a16:creationId xmlns:a16="http://schemas.microsoft.com/office/drawing/2014/main" id="{8E314446-FD7C-EB27-EE58-78C06287651C}"/>
              </a:ext>
            </a:extLst>
          </p:cNvPr>
          <p:cNvSpPr txBox="1"/>
          <p:nvPr/>
        </p:nvSpPr>
        <p:spPr>
          <a:xfrm>
            <a:off x="2733766" y="1749287"/>
            <a:ext cx="6724464" cy="3694206"/>
          </a:xfrm>
          <a:prstGeom prst="rect">
            <a:avLst/>
          </a:prstGeom>
          <a:noFill/>
          <a:ln>
            <a:noFill/>
          </a:ln>
        </p:spPr>
        <p:txBody>
          <a:bodyPr spcFirstLastPara="1" wrap="square" lIns="121900" tIns="121900" rIns="121900" bIns="121900" anchor="ctr" anchorCtr="0">
            <a:noAutofit/>
          </a:bodyPr>
          <a:lstStyle/>
          <a:p>
            <a:pPr algn="ctr">
              <a:buClr>
                <a:srgbClr val="000000"/>
              </a:buClr>
              <a:buSzPts val="2400"/>
            </a:pPr>
            <a:r>
              <a:rPr lang="en-GB" sz="8000" b="1" dirty="0">
                <a:solidFill>
                  <a:schemeClr val="lt1"/>
                </a:solidFill>
                <a:cs typeface="Arial"/>
                <a:sym typeface="Arial"/>
              </a:rPr>
              <a:t>Motherboard &amp;</a:t>
            </a:r>
          </a:p>
          <a:p>
            <a:pPr algn="ctr">
              <a:buClr>
                <a:srgbClr val="000000"/>
              </a:buClr>
              <a:buSzPts val="2400"/>
            </a:pPr>
            <a:r>
              <a:rPr lang="en-GB" sz="8000" b="1" dirty="0">
                <a:solidFill>
                  <a:schemeClr val="lt1"/>
                </a:solidFill>
                <a:cs typeface="Arial"/>
                <a:sym typeface="Arial"/>
              </a:rPr>
              <a:t>CPU</a:t>
            </a:r>
            <a:endParaRPr sz="8000" dirty="0"/>
          </a:p>
        </p:txBody>
      </p:sp>
      <p:sp>
        <p:nvSpPr>
          <p:cNvPr id="3" name="TextBox 2">
            <a:extLst>
              <a:ext uri="{FF2B5EF4-FFF2-40B4-BE49-F238E27FC236}">
                <a16:creationId xmlns:a16="http://schemas.microsoft.com/office/drawing/2014/main" id="{F6D25953-85F1-694D-3AED-7F4493DA5B17}"/>
              </a:ext>
            </a:extLst>
          </p:cNvPr>
          <p:cNvSpPr txBox="1"/>
          <p:nvPr/>
        </p:nvSpPr>
        <p:spPr>
          <a:xfrm>
            <a:off x="4341351" y="951065"/>
            <a:ext cx="3509294" cy="400110"/>
          </a:xfrm>
          <a:prstGeom prst="rect">
            <a:avLst/>
          </a:prstGeom>
          <a:noFill/>
        </p:spPr>
        <p:txBody>
          <a:bodyPr wrap="none" rtlCol="0">
            <a:spAutoFit/>
          </a:bodyPr>
          <a:lstStyle/>
          <a:p>
            <a:r>
              <a:rPr lang="en-GB" sz="2000" dirty="0">
                <a:solidFill>
                  <a:schemeClr val="lt1"/>
                </a:solidFill>
                <a:latin typeface="Arial"/>
                <a:ea typeface="Arial"/>
                <a:cs typeface="Arial"/>
                <a:sym typeface="Arial"/>
              </a:rPr>
              <a:t>BASIC COMPUTER USAGE</a:t>
            </a:r>
            <a:endParaRPr lang="en-GB" sz="1000" dirty="0"/>
          </a:p>
        </p:txBody>
      </p:sp>
    </p:spTree>
    <p:extLst>
      <p:ext uri="{BB962C8B-B14F-4D97-AF65-F5344CB8AC3E}">
        <p14:creationId xmlns:p14="http://schemas.microsoft.com/office/powerpoint/2010/main" val="1429449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262B206F-D9E9-3647-618C-C6E32376DE16}"/>
              </a:ext>
            </a:extLst>
          </p:cNvPr>
          <p:cNvPicPr>
            <a:picLocks noChangeAspect="1"/>
          </p:cNvPicPr>
          <p:nvPr/>
        </p:nvPicPr>
        <p:blipFill>
          <a:blip r:embed="rId4"/>
          <a:srcRect l="7870"/>
          <a:stretch>
            <a:fillRect/>
          </a:stretch>
        </p:blipFill>
        <p:spPr>
          <a:xfrm>
            <a:off x="-11336" y="0"/>
            <a:ext cx="9477452" cy="6858000"/>
          </a:xfrm>
          <a:custGeom>
            <a:avLst/>
            <a:gdLst>
              <a:gd name="connsiteX0" fmla="*/ 0 w 9477452"/>
              <a:gd name="connsiteY0" fmla="*/ 0 h 6858000"/>
              <a:gd name="connsiteX1" fmla="*/ 9477452 w 9477452"/>
              <a:gd name="connsiteY1" fmla="*/ 0 h 6858000"/>
              <a:gd name="connsiteX2" fmla="*/ 9477452 w 9477452"/>
              <a:gd name="connsiteY2" fmla="*/ 6858000 h 6858000"/>
              <a:gd name="connsiteX3" fmla="*/ 0 w 94774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477452" h="6858000">
                <a:moveTo>
                  <a:pt x="0" y="0"/>
                </a:moveTo>
                <a:lnTo>
                  <a:pt x="9477452" y="0"/>
                </a:lnTo>
                <a:lnTo>
                  <a:pt x="9477452" y="6858000"/>
                </a:lnTo>
                <a:lnTo>
                  <a:pt x="0" y="6858000"/>
                </a:lnTo>
                <a:close/>
              </a:path>
            </a:pathLst>
          </a:custGeom>
        </p:spPr>
      </p:pic>
      <p:sp>
        <p:nvSpPr>
          <p:cNvPr id="4" name="TextBox 8">
            <a:extLst>
              <a:ext uri="{FF2B5EF4-FFF2-40B4-BE49-F238E27FC236}">
                <a16:creationId xmlns:a16="http://schemas.microsoft.com/office/drawing/2014/main" id="{98F2F704-4623-F7DC-B70E-96423D1BE2DC}"/>
              </a:ext>
            </a:extLst>
          </p:cNvPr>
          <p:cNvSpPr txBox="1"/>
          <p:nvPr/>
        </p:nvSpPr>
        <p:spPr>
          <a:xfrm>
            <a:off x="0" y="0"/>
            <a:ext cx="2031937" cy="369332"/>
          </a:xfrm>
          <a:prstGeom prst="rect">
            <a:avLst/>
          </a:prstGeom>
          <a:solidFill>
            <a:srgbClr val="7030A0"/>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WATCH &amp; THINK</a:t>
            </a:r>
          </a:p>
        </p:txBody>
      </p:sp>
      <p:pic>
        <p:nvPicPr>
          <p:cNvPr id="5" name="Picture 4">
            <a:extLst>
              <a:ext uri="{FF2B5EF4-FFF2-40B4-BE49-F238E27FC236}">
                <a16:creationId xmlns:a16="http://schemas.microsoft.com/office/drawing/2014/main" id="{2160003E-449F-7CD0-743F-46ACEC97B96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51774" y="499353"/>
            <a:ext cx="186684" cy="371292"/>
          </a:xfrm>
          <a:prstGeom prst="rect">
            <a:avLst/>
          </a:prstGeom>
        </p:spPr>
      </p:pic>
      <p:pic>
        <p:nvPicPr>
          <p:cNvPr id="8" name="Picture 7">
            <a:extLst>
              <a:ext uri="{FF2B5EF4-FFF2-40B4-BE49-F238E27FC236}">
                <a16:creationId xmlns:a16="http://schemas.microsoft.com/office/drawing/2014/main" id="{7FA3E495-A4FD-F676-9FAE-6F5929EF82F1}"/>
              </a:ext>
            </a:extLst>
          </p:cNvPr>
          <p:cNvPicPr>
            <a:picLocks noChangeAspect="1" noChangeArrowheads="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65811" y="442905"/>
            <a:ext cx="46513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38">
            <a:extLst>
              <a:ext uri="{FF2B5EF4-FFF2-40B4-BE49-F238E27FC236}">
                <a16:creationId xmlns:a16="http://schemas.microsoft.com/office/drawing/2014/main" id="{22A965D9-E1B4-6901-1BF5-E007AD295202}"/>
              </a:ext>
            </a:extLst>
          </p:cNvPr>
          <p:cNvSpPr txBox="1">
            <a:spLocks noChangeArrowheads="1"/>
          </p:cNvSpPr>
          <p:nvPr/>
        </p:nvSpPr>
        <p:spPr bwMode="auto">
          <a:xfrm>
            <a:off x="-24786" y="862166"/>
            <a:ext cx="6463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fr-FR" sz="1200" dirty="0"/>
              <a:t>10 MIN</a:t>
            </a:r>
            <a:endParaRPr lang="en-US" altLang="fr-FR" sz="1200" dirty="0">
              <a:solidFill>
                <a:srgbClr val="FF0000"/>
              </a:solidFill>
            </a:endParaRPr>
          </a:p>
        </p:txBody>
      </p:sp>
      <p:sp>
        <p:nvSpPr>
          <p:cNvPr id="12" name="TextBox 11">
            <a:extLst>
              <a:ext uri="{FF2B5EF4-FFF2-40B4-BE49-F238E27FC236}">
                <a16:creationId xmlns:a16="http://schemas.microsoft.com/office/drawing/2014/main" id="{6BEE7D9B-D5A8-0D34-9493-51A06209A2F9}"/>
              </a:ext>
            </a:extLst>
          </p:cNvPr>
          <p:cNvSpPr txBox="1"/>
          <p:nvPr/>
        </p:nvSpPr>
        <p:spPr>
          <a:xfrm>
            <a:off x="1470544" y="685383"/>
            <a:ext cx="9633150" cy="1200329"/>
          </a:xfrm>
          <a:prstGeom prst="rect">
            <a:avLst/>
          </a:prstGeom>
          <a:noFill/>
        </p:spPr>
        <p:txBody>
          <a:bodyPr wrap="none" rtlCol="0">
            <a:spAutoFit/>
          </a:bodyPr>
          <a:lstStyle/>
          <a:p>
            <a:pPr algn="ctr"/>
            <a:r>
              <a:rPr lang="en-US" sz="3600" dirty="0"/>
              <a:t>Watch the video to understand </a:t>
            </a:r>
            <a:r>
              <a:rPr lang="en-US" sz="3600" b="1" dirty="0"/>
              <a:t>the component of </a:t>
            </a:r>
          </a:p>
          <a:p>
            <a:pPr algn="ctr"/>
            <a:r>
              <a:rPr lang="en-US" sz="3600" b="1" dirty="0"/>
              <a:t>Motherboard</a:t>
            </a:r>
          </a:p>
        </p:txBody>
      </p:sp>
    </p:spTree>
    <p:extLst>
      <p:ext uri="{BB962C8B-B14F-4D97-AF65-F5344CB8AC3E}">
        <p14:creationId xmlns:p14="http://schemas.microsoft.com/office/powerpoint/2010/main" val="2557341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508075" y="3661"/>
            <a:ext cx="5175849" cy="939800"/>
          </a:xfrm>
        </p:spPr>
        <p:txBody>
          <a:bodyPr>
            <a:normAutofit/>
          </a:bodyPr>
          <a:lstStyle/>
          <a:p>
            <a:pPr algn="ctr"/>
            <a:r>
              <a:rPr lang="en-US" sz="2800" b="1" dirty="0">
                <a:solidFill>
                  <a:schemeClr val="tx1"/>
                </a:solidFill>
                <a:latin typeface="Verdana" panose="020B0604030504040204" pitchFamily="34" charset="0"/>
                <a:ea typeface="Verdana" panose="020B0604030504040204" pitchFamily="34" charset="0"/>
              </a:rPr>
              <a:t>Type of Motherboard</a:t>
            </a:r>
          </a:p>
        </p:txBody>
      </p:sp>
      <p:sp>
        <p:nvSpPr>
          <p:cNvPr id="4" name="TextBox 3">
            <a:extLst>
              <a:ext uri="{FF2B5EF4-FFF2-40B4-BE49-F238E27FC236}">
                <a16:creationId xmlns:a16="http://schemas.microsoft.com/office/drawing/2014/main" id="{8DB19E0E-B3A2-5D42-E525-DBC8F2A3BE4F}"/>
              </a:ext>
            </a:extLst>
          </p:cNvPr>
          <p:cNvSpPr txBox="1"/>
          <p:nvPr/>
        </p:nvSpPr>
        <p:spPr>
          <a:xfrm>
            <a:off x="0" y="0"/>
            <a:ext cx="199548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5" name="Picture 8">
            <a:extLst>
              <a:ext uri="{FF2B5EF4-FFF2-40B4-BE49-F238E27FC236}">
                <a16:creationId xmlns:a16="http://schemas.microsoft.com/office/drawing/2014/main" id="{AB96CA45-A10D-6894-B467-7333E598E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18" y="460861"/>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a:extLst>
              <a:ext uri="{FF2B5EF4-FFF2-40B4-BE49-F238E27FC236}">
                <a16:creationId xmlns:a16="http://schemas.microsoft.com/office/drawing/2014/main" id="{9FD02077-0916-1CA6-F5AE-A3028D175A12}"/>
              </a:ext>
            </a:extLst>
          </p:cNvPr>
          <p:cNvSpPr txBox="1">
            <a:spLocks noChangeArrowheads="1"/>
          </p:cNvSpPr>
          <p:nvPr/>
        </p:nvSpPr>
        <p:spPr bwMode="auto">
          <a:xfrm>
            <a:off x="111220" y="881365"/>
            <a:ext cx="6463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10 MIN</a:t>
            </a:r>
            <a:endParaRPr lang="en-US" altLang="en-US" sz="1200" dirty="0">
              <a:solidFill>
                <a:srgbClr val="FF0000"/>
              </a:solidFill>
            </a:endParaRPr>
          </a:p>
        </p:txBody>
      </p:sp>
      <p:pic>
        <p:nvPicPr>
          <p:cNvPr id="8" name="Picture 10">
            <a:extLst>
              <a:ext uri="{FF2B5EF4-FFF2-40B4-BE49-F238E27FC236}">
                <a16:creationId xmlns:a16="http://schemas.microsoft.com/office/drawing/2014/main" id="{D435E340-FFED-E0A7-7095-597177C19351}"/>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4EF4B2EB-7818-76D7-15CE-B7357ABF73BC}"/>
              </a:ext>
            </a:extLst>
          </p:cNvPr>
          <p:cNvPicPr>
            <a:picLocks noChangeAspect="1"/>
          </p:cNvPicPr>
          <p:nvPr/>
        </p:nvPicPr>
        <p:blipFill>
          <a:blip r:embed="rId5"/>
          <a:stretch>
            <a:fillRect/>
          </a:stretch>
        </p:blipFill>
        <p:spPr>
          <a:xfrm>
            <a:off x="714492" y="1285222"/>
            <a:ext cx="10763014" cy="4214813"/>
          </a:xfrm>
          <a:prstGeom prst="rect">
            <a:avLst/>
          </a:prstGeom>
        </p:spPr>
      </p:pic>
      <p:sp>
        <p:nvSpPr>
          <p:cNvPr id="14" name="TextBox 9">
            <a:extLst>
              <a:ext uri="{FF2B5EF4-FFF2-40B4-BE49-F238E27FC236}">
                <a16:creationId xmlns:a16="http://schemas.microsoft.com/office/drawing/2014/main" id="{3A23A831-4B18-4144-B397-00AF1B4C9D4F}"/>
              </a:ext>
            </a:extLst>
          </p:cNvPr>
          <p:cNvSpPr txBox="1">
            <a:spLocks noChangeArrowheads="1"/>
          </p:cNvSpPr>
          <p:nvPr/>
        </p:nvSpPr>
        <p:spPr bwMode="auto">
          <a:xfrm>
            <a:off x="9389299" y="5512327"/>
            <a:ext cx="1069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b="1">
                <a:solidFill>
                  <a:srgbClr val="FF0000"/>
                </a:solidFill>
                <a:latin typeface="Verdana" panose="020B0604030504040204" pitchFamily="34" charset="0"/>
                <a:ea typeface="Verdana" panose="020B0604030504040204" pitchFamily="34" charset="0"/>
              </a:rPr>
              <a:t>(13”x12”)</a:t>
            </a:r>
            <a:endParaRPr lang="en-US" altLang="en-US" sz="1200" b="1" dirty="0">
              <a:solidFill>
                <a:srgbClr val="FF0000"/>
              </a:solidFill>
              <a:latin typeface="Verdana" panose="020B0604030504040204" pitchFamily="34" charset="0"/>
              <a:ea typeface="Verdana" panose="020B0604030504040204" pitchFamily="34" charset="0"/>
            </a:endParaRPr>
          </a:p>
        </p:txBody>
      </p:sp>
      <p:sp>
        <p:nvSpPr>
          <p:cNvPr id="15" name="TextBox 9">
            <a:extLst>
              <a:ext uri="{FF2B5EF4-FFF2-40B4-BE49-F238E27FC236}">
                <a16:creationId xmlns:a16="http://schemas.microsoft.com/office/drawing/2014/main" id="{3A2A71A7-7546-F9C4-1F5B-B3293DBA6184}"/>
              </a:ext>
            </a:extLst>
          </p:cNvPr>
          <p:cNvSpPr txBox="1">
            <a:spLocks noChangeArrowheads="1"/>
          </p:cNvSpPr>
          <p:nvPr/>
        </p:nvSpPr>
        <p:spPr bwMode="auto">
          <a:xfrm>
            <a:off x="6672954" y="5488393"/>
            <a:ext cx="11256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b="1" dirty="0">
                <a:solidFill>
                  <a:srgbClr val="FF0000"/>
                </a:solidFill>
                <a:latin typeface="Verdana" panose="020B0604030504040204" pitchFamily="34" charset="0"/>
                <a:ea typeface="Verdana" panose="020B0604030504040204" pitchFamily="34" charset="0"/>
              </a:rPr>
              <a:t>(12”x9.6”)</a:t>
            </a:r>
          </a:p>
        </p:txBody>
      </p:sp>
      <p:sp>
        <p:nvSpPr>
          <p:cNvPr id="16" name="TextBox 9">
            <a:extLst>
              <a:ext uri="{FF2B5EF4-FFF2-40B4-BE49-F238E27FC236}">
                <a16:creationId xmlns:a16="http://schemas.microsoft.com/office/drawing/2014/main" id="{CB5A6FC5-B388-9272-6856-67B2C0DCB703}"/>
              </a:ext>
            </a:extLst>
          </p:cNvPr>
          <p:cNvSpPr txBox="1">
            <a:spLocks noChangeArrowheads="1"/>
          </p:cNvSpPr>
          <p:nvPr/>
        </p:nvSpPr>
        <p:spPr bwMode="auto">
          <a:xfrm>
            <a:off x="3900502" y="5463197"/>
            <a:ext cx="11817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b="1" dirty="0">
                <a:solidFill>
                  <a:srgbClr val="FF0000"/>
                </a:solidFill>
                <a:latin typeface="Verdana" panose="020B0604030504040204" pitchFamily="34" charset="0"/>
                <a:ea typeface="Verdana" panose="020B0604030504040204" pitchFamily="34" charset="0"/>
              </a:rPr>
              <a:t>(9.6”x9.6”)</a:t>
            </a:r>
          </a:p>
        </p:txBody>
      </p:sp>
      <p:sp>
        <p:nvSpPr>
          <p:cNvPr id="17" name="TextBox 9">
            <a:extLst>
              <a:ext uri="{FF2B5EF4-FFF2-40B4-BE49-F238E27FC236}">
                <a16:creationId xmlns:a16="http://schemas.microsoft.com/office/drawing/2014/main" id="{35E9B1EE-62B6-45B6-ECFB-D6C4A28922DF}"/>
              </a:ext>
            </a:extLst>
          </p:cNvPr>
          <p:cNvSpPr txBox="1">
            <a:spLocks noChangeArrowheads="1"/>
          </p:cNvSpPr>
          <p:nvPr/>
        </p:nvSpPr>
        <p:spPr bwMode="auto">
          <a:xfrm>
            <a:off x="1404620" y="5525088"/>
            <a:ext cx="11817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b="1" dirty="0">
                <a:solidFill>
                  <a:srgbClr val="FF0000"/>
                </a:solidFill>
                <a:latin typeface="Verdana" panose="020B0604030504040204" pitchFamily="34" charset="0"/>
                <a:ea typeface="Verdana" panose="020B0604030504040204" pitchFamily="34" charset="0"/>
              </a:rPr>
              <a:t>(6.7”x6.7”)</a:t>
            </a:r>
          </a:p>
        </p:txBody>
      </p:sp>
    </p:spTree>
    <p:extLst>
      <p:ext uri="{BB962C8B-B14F-4D97-AF65-F5344CB8AC3E}">
        <p14:creationId xmlns:p14="http://schemas.microsoft.com/office/powerpoint/2010/main" val="877465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D49B2-D80B-0B56-6F55-7D9DC1522AFA}"/>
              </a:ext>
            </a:extLst>
          </p:cNvPr>
          <p:cNvSpPr txBox="1">
            <a:spLocks/>
          </p:cNvSpPr>
          <p:nvPr/>
        </p:nvSpPr>
        <p:spPr>
          <a:xfrm>
            <a:off x="5197855" y="165976"/>
            <a:ext cx="6732325" cy="68262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Verdana" panose="020B0604030504040204" pitchFamily="34" charset="0"/>
                <a:ea typeface="Verdana" panose="020B0604030504040204" pitchFamily="34" charset="0"/>
              </a:rPr>
              <a:t>Matching Component on Motherboard</a:t>
            </a:r>
          </a:p>
        </p:txBody>
      </p:sp>
      <p:sp>
        <p:nvSpPr>
          <p:cNvPr id="3" name="TextBox 2">
            <a:extLst>
              <a:ext uri="{FF2B5EF4-FFF2-40B4-BE49-F238E27FC236}">
                <a16:creationId xmlns:a16="http://schemas.microsoft.com/office/drawing/2014/main" id="{65D2CE33-0FC7-31B0-1F52-959F74D03978}"/>
              </a:ext>
            </a:extLst>
          </p:cNvPr>
          <p:cNvSpPr txBox="1"/>
          <p:nvPr/>
        </p:nvSpPr>
        <p:spPr>
          <a:xfrm>
            <a:off x="0" y="0"/>
            <a:ext cx="1995488" cy="369332"/>
          </a:xfrm>
          <a:prstGeom prst="rect">
            <a:avLst/>
          </a:prstGeom>
          <a:solidFill>
            <a:srgbClr val="FF0000"/>
          </a:solidFill>
          <a:ln>
            <a:noFill/>
          </a:ln>
        </p:spPr>
        <p:style>
          <a:lnRef idx="2">
            <a:schemeClr val="accent4">
              <a:shade val="50000"/>
            </a:schemeClr>
          </a:lnRef>
          <a:fillRef idx="1">
            <a:schemeClr val="accent4"/>
          </a:fillRef>
          <a:effectRef idx="0">
            <a:schemeClr val="accent4"/>
          </a:effectRef>
          <a:fontRef idx="minor">
            <a:schemeClr val="lt1"/>
          </a:fontRef>
        </p:style>
        <p:txBody>
          <a:bodyPr>
            <a:spAutoFit/>
          </a:bodyPr>
          <a:lstStyle/>
          <a:p>
            <a:pPr algn="ctr" eaLnBrk="1" fontAlgn="auto" hangingPunct="1">
              <a:spcBef>
                <a:spcPts val="0"/>
              </a:spcBef>
              <a:spcAft>
                <a:spcPts val="0"/>
              </a:spcAft>
              <a:defRPr/>
            </a:pPr>
            <a:r>
              <a:rPr lang="en-US" dirty="0"/>
              <a:t>QUIZ</a:t>
            </a:r>
          </a:p>
        </p:txBody>
      </p:sp>
      <p:pic>
        <p:nvPicPr>
          <p:cNvPr id="4" name="Picture 37">
            <a:extLst>
              <a:ext uri="{FF2B5EF4-FFF2-40B4-BE49-F238E27FC236}">
                <a16:creationId xmlns:a16="http://schemas.microsoft.com/office/drawing/2014/main" id="{23DC7B04-8725-6B10-F8F8-121DFB14C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20" y="554510"/>
            <a:ext cx="46513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8">
            <a:extLst>
              <a:ext uri="{FF2B5EF4-FFF2-40B4-BE49-F238E27FC236}">
                <a16:creationId xmlns:a16="http://schemas.microsoft.com/office/drawing/2014/main" id="{E09A5424-0754-7AA8-5432-993DE7F7EA03}"/>
              </a:ext>
            </a:extLst>
          </p:cNvPr>
          <p:cNvSpPr txBox="1">
            <a:spLocks noChangeArrowheads="1"/>
          </p:cNvSpPr>
          <p:nvPr/>
        </p:nvSpPr>
        <p:spPr bwMode="auto">
          <a:xfrm>
            <a:off x="131188" y="1068521"/>
            <a:ext cx="6463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fr-FR" sz="1200" dirty="0"/>
              <a:t>10 MIN</a:t>
            </a:r>
            <a:endParaRPr lang="en-US" altLang="fr-FR" sz="1200" dirty="0">
              <a:solidFill>
                <a:srgbClr val="FF0000"/>
              </a:solidFill>
            </a:endParaRPr>
          </a:p>
        </p:txBody>
      </p:sp>
      <p:pic>
        <p:nvPicPr>
          <p:cNvPr id="9" name="Picture 8">
            <a:extLst>
              <a:ext uri="{FF2B5EF4-FFF2-40B4-BE49-F238E27FC236}">
                <a16:creationId xmlns:a16="http://schemas.microsoft.com/office/drawing/2014/main" id="{AFFFC5CA-3D99-727E-E8F5-ACE303C97A55}"/>
              </a:ext>
            </a:extLst>
          </p:cNvPr>
          <p:cNvPicPr>
            <a:picLocks noChangeAspect="1"/>
          </p:cNvPicPr>
          <p:nvPr/>
        </p:nvPicPr>
        <p:blipFill>
          <a:blip r:embed="rId4"/>
          <a:stretch>
            <a:fillRect/>
          </a:stretch>
        </p:blipFill>
        <p:spPr>
          <a:xfrm>
            <a:off x="992070" y="601847"/>
            <a:ext cx="186684" cy="371292"/>
          </a:xfrm>
          <a:prstGeom prst="rect">
            <a:avLst/>
          </a:prstGeom>
        </p:spPr>
      </p:pic>
      <p:pic>
        <p:nvPicPr>
          <p:cNvPr id="1026" name="Picture 2" descr="Url Icon #328821 - Free Icons Library">
            <a:hlinkClick r:id="rId5"/>
            <a:extLst>
              <a:ext uri="{FF2B5EF4-FFF2-40B4-BE49-F238E27FC236}">
                <a16:creationId xmlns:a16="http://schemas.microsoft.com/office/drawing/2014/main" id="{834B56A5-3180-189E-624C-8D28F29E1CB8}"/>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3128600" y="1461571"/>
            <a:ext cx="2604291" cy="26151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700CB98-D708-3709-424F-6A6BCD216035}"/>
              </a:ext>
            </a:extLst>
          </p:cNvPr>
          <p:cNvSpPr txBox="1"/>
          <p:nvPr/>
        </p:nvSpPr>
        <p:spPr>
          <a:xfrm>
            <a:off x="6172805" y="3141975"/>
            <a:ext cx="2550381" cy="461665"/>
          </a:xfrm>
          <a:prstGeom prst="rect">
            <a:avLst/>
          </a:prstGeom>
          <a:noFill/>
        </p:spPr>
        <p:txBody>
          <a:bodyPr wrap="square">
            <a:spAutoFit/>
          </a:bodyPr>
          <a:lstStyle/>
          <a:p>
            <a:r>
              <a:rPr lang="en-US" sz="2400" dirty="0">
                <a:solidFill>
                  <a:srgbClr val="00B0F0"/>
                </a:solidFill>
                <a:latin typeface="Verdana" panose="020B0604030504040204" pitchFamily="34" charset="0"/>
                <a:ea typeface="Verdana" panose="020B0604030504040204" pitchFamily="34" charset="0"/>
              </a:rPr>
              <a:t>Go to this link!</a:t>
            </a:r>
            <a:endParaRPr lang="en-US" sz="2400" dirty="0">
              <a:solidFill>
                <a:srgbClr val="00B0F0"/>
              </a:solidFill>
            </a:endParaRPr>
          </a:p>
        </p:txBody>
      </p:sp>
      <p:pic>
        <p:nvPicPr>
          <p:cNvPr id="1028" name="Picture 4" descr="tap, Finger, Gesture, Hands, Gestures, Pointing icon">
            <a:extLst>
              <a:ext uri="{FF2B5EF4-FFF2-40B4-BE49-F238E27FC236}">
                <a16:creationId xmlns:a16="http://schemas.microsoft.com/office/drawing/2014/main" id="{E6DDF4C6-5026-B7BD-171C-834D65D028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3924" y="3704644"/>
            <a:ext cx="1637969" cy="1637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9381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7E8F72-FCAF-9828-98D6-18B3C116D131}"/>
              </a:ext>
            </a:extLst>
          </p:cNvPr>
          <p:cNvSpPr/>
          <p:nvPr/>
        </p:nvSpPr>
        <p:spPr>
          <a:xfrm>
            <a:off x="0" y="8959"/>
            <a:ext cx="12192000" cy="6858000"/>
          </a:xfrm>
          <a:prstGeom prst="rect">
            <a:avLst/>
          </a:prstGeom>
          <a:gradFill flip="none" rotWithShape="1">
            <a:gsLst>
              <a:gs pos="0">
                <a:schemeClr val="accent1">
                  <a:lumMod val="5000"/>
                  <a:lumOff val="95000"/>
                  <a:alpha val="43000"/>
                </a:schemeClr>
              </a:gs>
              <a:gs pos="91000">
                <a:srgbClr val="1B8EA5"/>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0B3FC4-BD2B-02F4-9983-004AE960C206}"/>
              </a:ext>
            </a:extLst>
          </p:cNvPr>
          <p:cNvSpPr>
            <a:spLocks noGrp="1"/>
          </p:cNvSpPr>
          <p:nvPr>
            <p:ph type="title"/>
          </p:nvPr>
        </p:nvSpPr>
        <p:spPr>
          <a:xfrm>
            <a:off x="440848" y="284160"/>
            <a:ext cx="4451905" cy="2120102"/>
          </a:xfrm>
        </p:spPr>
        <p:txBody>
          <a:bodyPr>
            <a:normAutofit/>
          </a:bodyPr>
          <a:lstStyle/>
          <a:p>
            <a:r>
              <a:rPr lang="en-US" sz="11500" b="1" dirty="0">
                <a:solidFill>
                  <a:schemeClr val="bg1"/>
                </a:solidFill>
                <a:latin typeface="Verdana" panose="020B0604030504040204" pitchFamily="34" charset="0"/>
                <a:ea typeface="Verdana" panose="020B0604030504040204" pitchFamily="34" charset="0"/>
              </a:rPr>
              <a:t>CPU</a:t>
            </a:r>
          </a:p>
        </p:txBody>
      </p:sp>
      <p:pic>
        <p:nvPicPr>
          <p:cNvPr id="4098" name="Picture 2" descr="CPU PNG Transparent Images - PNG All">
            <a:extLst>
              <a:ext uri="{FF2B5EF4-FFF2-40B4-BE49-F238E27FC236}">
                <a16:creationId xmlns:a16="http://schemas.microsoft.com/office/drawing/2014/main" id="{99AAABBA-9A2B-87C7-175C-9D7FAF0D3A43}"/>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1591096">
            <a:off x="9547271" y="1276386"/>
            <a:ext cx="2130457" cy="213045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ntel Computer Processor - PNG All">
            <a:extLst>
              <a:ext uri="{FF2B5EF4-FFF2-40B4-BE49-F238E27FC236}">
                <a16:creationId xmlns:a16="http://schemas.microsoft.com/office/drawing/2014/main" id="{94982370-64D7-A16E-05DA-BD944024B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02269">
            <a:off x="3155092" y="2618415"/>
            <a:ext cx="3389585" cy="243765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PU Transparent Isolated PNG | PNG Mart">
            <a:extLst>
              <a:ext uri="{FF2B5EF4-FFF2-40B4-BE49-F238E27FC236}">
                <a16:creationId xmlns:a16="http://schemas.microsoft.com/office/drawing/2014/main" id="{834E4465-537D-D429-6809-8C8AFA33C7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226429">
            <a:off x="7212200" y="3045992"/>
            <a:ext cx="4441120" cy="211878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0" descr="CPU, processor PNG transparent image download, size: 1317x1033px">
            <a:extLst>
              <a:ext uri="{FF2B5EF4-FFF2-40B4-BE49-F238E27FC236}">
                <a16:creationId xmlns:a16="http://schemas.microsoft.com/office/drawing/2014/main" id="{A1979E51-2558-56F8-788E-92421D91CD7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CPU, processor PNG transparent image download, size: 1317x1033px">
            <a:extLst>
              <a:ext uri="{FF2B5EF4-FFF2-40B4-BE49-F238E27FC236}">
                <a16:creationId xmlns:a16="http://schemas.microsoft.com/office/drawing/2014/main" id="{1B5ED0EF-ADF9-2F26-512A-92B088AD3D8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2" descr="AMD Ryzen Threadripper 3960X 24C/48T 3.9GHz 4.5Ghz Boost 128MB sTRX4  Processor - A-Power Computer Ltd.">
            <a:extLst>
              <a:ext uri="{FF2B5EF4-FFF2-40B4-BE49-F238E27FC236}">
                <a16:creationId xmlns:a16="http://schemas.microsoft.com/office/drawing/2014/main" id="{D36BA2DA-FB2D-1163-3A7C-6D55E43B48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894" y="1700858"/>
            <a:ext cx="5019397" cy="2827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546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5131532-3048-CEEF-5023-F3B467A88C17}"/>
              </a:ext>
            </a:extLst>
          </p:cNvPr>
          <p:cNvSpPr txBox="1">
            <a:spLocks/>
          </p:cNvSpPr>
          <p:nvPr/>
        </p:nvSpPr>
        <p:spPr bwMode="auto">
          <a:xfrm>
            <a:off x="1959149" y="136823"/>
            <a:ext cx="7899226" cy="9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b="1" kern="1200" cap="all">
                <a:solidFill>
                  <a:srgbClr val="22BBEA"/>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sz="3600" dirty="0"/>
              <a:t>What is CPU?</a:t>
            </a:r>
          </a:p>
        </p:txBody>
      </p:sp>
      <p:pic>
        <p:nvPicPr>
          <p:cNvPr id="7" name="Picture 6">
            <a:extLst>
              <a:ext uri="{FF2B5EF4-FFF2-40B4-BE49-F238E27FC236}">
                <a16:creationId xmlns:a16="http://schemas.microsoft.com/office/drawing/2014/main" id="{823058FF-37B1-31F7-1588-EFFBD7EED081}"/>
              </a:ext>
            </a:extLst>
          </p:cNvPr>
          <p:cNvPicPr>
            <a:picLocks noChangeAspect="1"/>
          </p:cNvPicPr>
          <p:nvPr/>
        </p:nvPicPr>
        <p:blipFill>
          <a:blip r:embed="rId2"/>
          <a:stretch>
            <a:fillRect/>
          </a:stretch>
        </p:blipFill>
        <p:spPr>
          <a:xfrm>
            <a:off x="1126146" y="3682591"/>
            <a:ext cx="3038586" cy="3038586"/>
          </a:xfrm>
          <a:prstGeom prst="rect">
            <a:avLst/>
          </a:prstGeom>
        </p:spPr>
      </p:pic>
      <p:pic>
        <p:nvPicPr>
          <p:cNvPr id="8" name="Picture 7">
            <a:extLst>
              <a:ext uri="{FF2B5EF4-FFF2-40B4-BE49-F238E27FC236}">
                <a16:creationId xmlns:a16="http://schemas.microsoft.com/office/drawing/2014/main" id="{878159D4-F9B7-3E5A-5FA4-93FF27946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7294" y="3629025"/>
            <a:ext cx="2740026" cy="2740026"/>
          </a:xfrm>
          <a:prstGeom prst="rect">
            <a:avLst/>
          </a:prstGeom>
        </p:spPr>
      </p:pic>
      <p:pic>
        <p:nvPicPr>
          <p:cNvPr id="9" name="Picture 8">
            <a:extLst>
              <a:ext uri="{FF2B5EF4-FFF2-40B4-BE49-F238E27FC236}">
                <a16:creationId xmlns:a16="http://schemas.microsoft.com/office/drawing/2014/main" id="{004EEE9C-308E-3C0B-15F2-27D2002579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0393" y="1894981"/>
            <a:ext cx="1673827" cy="1435725"/>
          </a:xfrm>
          <a:prstGeom prst="rect">
            <a:avLst/>
          </a:prstGeom>
        </p:spPr>
      </p:pic>
      <p:pic>
        <p:nvPicPr>
          <p:cNvPr id="10" name="Picture 9">
            <a:extLst>
              <a:ext uri="{FF2B5EF4-FFF2-40B4-BE49-F238E27FC236}">
                <a16:creationId xmlns:a16="http://schemas.microsoft.com/office/drawing/2014/main" id="{3C5BC46B-0BD3-05B8-0BB3-C6A76D103F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9760" y="1870784"/>
            <a:ext cx="1459922" cy="1459922"/>
          </a:xfrm>
          <a:prstGeom prst="rect">
            <a:avLst/>
          </a:prstGeom>
        </p:spPr>
      </p:pic>
      <p:sp>
        <p:nvSpPr>
          <p:cNvPr id="12" name="Title 1">
            <a:extLst>
              <a:ext uri="{FF2B5EF4-FFF2-40B4-BE49-F238E27FC236}">
                <a16:creationId xmlns:a16="http://schemas.microsoft.com/office/drawing/2014/main" id="{B2AF75B4-C465-485F-A69B-1298AD7AA026}"/>
              </a:ext>
            </a:extLst>
          </p:cNvPr>
          <p:cNvSpPr txBox="1">
            <a:spLocks/>
          </p:cNvSpPr>
          <p:nvPr/>
        </p:nvSpPr>
        <p:spPr bwMode="auto">
          <a:xfrm>
            <a:off x="4575262" y="3212108"/>
            <a:ext cx="3241501" cy="9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b="1" kern="1200" cap="all">
                <a:solidFill>
                  <a:srgbClr val="22BBEA"/>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dirty="0">
                <a:solidFill>
                  <a:schemeClr val="tx1"/>
                </a:solidFill>
              </a:rPr>
              <a:t>Same AS</a:t>
            </a:r>
          </a:p>
        </p:txBody>
      </p:sp>
      <p:sp>
        <p:nvSpPr>
          <p:cNvPr id="13" name="TextBox 12">
            <a:extLst>
              <a:ext uri="{FF2B5EF4-FFF2-40B4-BE49-F238E27FC236}">
                <a16:creationId xmlns:a16="http://schemas.microsoft.com/office/drawing/2014/main" id="{05EA381A-EF48-BE45-8333-1402545C810C}"/>
              </a:ext>
            </a:extLst>
          </p:cNvPr>
          <p:cNvSpPr txBox="1"/>
          <p:nvPr/>
        </p:nvSpPr>
        <p:spPr>
          <a:xfrm>
            <a:off x="0" y="0"/>
            <a:ext cx="2031937" cy="36933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t>ENGAGE</a:t>
            </a:r>
          </a:p>
        </p:txBody>
      </p:sp>
      <p:pic>
        <p:nvPicPr>
          <p:cNvPr id="14" name="Picture 13">
            <a:extLst>
              <a:ext uri="{FF2B5EF4-FFF2-40B4-BE49-F238E27FC236}">
                <a16:creationId xmlns:a16="http://schemas.microsoft.com/office/drawing/2014/main" id="{8FF6EEC9-2596-72DE-7470-860033BC93CF}"/>
              </a:ext>
            </a:extLst>
          </p:cNvPr>
          <p:cNvPicPr>
            <a:picLocks noChangeAspect="1"/>
          </p:cNvPicPr>
          <p:nvPr/>
        </p:nvPicPr>
        <p:blipFill>
          <a:blip r:embed="rId6"/>
          <a:stretch>
            <a:fillRect/>
          </a:stretch>
        </p:blipFill>
        <p:spPr>
          <a:xfrm>
            <a:off x="299095" y="449587"/>
            <a:ext cx="464925" cy="483523"/>
          </a:xfrm>
          <a:prstGeom prst="rect">
            <a:avLst/>
          </a:prstGeom>
        </p:spPr>
      </p:pic>
      <p:sp>
        <p:nvSpPr>
          <p:cNvPr id="15" name="TextBox 14">
            <a:extLst>
              <a:ext uri="{FF2B5EF4-FFF2-40B4-BE49-F238E27FC236}">
                <a16:creationId xmlns:a16="http://schemas.microsoft.com/office/drawing/2014/main" id="{47082216-639A-86E9-B2FB-6E63761899EE}"/>
              </a:ext>
            </a:extLst>
          </p:cNvPr>
          <p:cNvSpPr txBox="1"/>
          <p:nvPr/>
        </p:nvSpPr>
        <p:spPr>
          <a:xfrm>
            <a:off x="245881" y="933110"/>
            <a:ext cx="567784" cy="276999"/>
          </a:xfrm>
          <a:prstGeom prst="rect">
            <a:avLst/>
          </a:prstGeom>
          <a:noFill/>
        </p:spPr>
        <p:txBody>
          <a:bodyPr wrap="none" rtlCol="0">
            <a:spAutoFit/>
          </a:bodyPr>
          <a:lstStyle/>
          <a:p>
            <a:pPr algn="ctr"/>
            <a:r>
              <a:rPr lang="en-US" sz="1200" dirty="0"/>
              <a:t>2 MIN</a:t>
            </a:r>
            <a:endParaRPr lang="en-US" sz="1200" dirty="0">
              <a:solidFill>
                <a:srgbClr val="FF0000"/>
              </a:solidFill>
            </a:endParaRPr>
          </a:p>
        </p:txBody>
      </p:sp>
      <p:pic>
        <p:nvPicPr>
          <p:cNvPr id="16" name="Picture 15">
            <a:extLst>
              <a:ext uri="{FF2B5EF4-FFF2-40B4-BE49-F238E27FC236}">
                <a16:creationId xmlns:a16="http://schemas.microsoft.com/office/drawing/2014/main" id="{234F6736-6CD9-D956-6751-E9C081F918CA}"/>
              </a:ext>
            </a:extLst>
          </p:cNvPr>
          <p:cNvPicPr>
            <a:picLocks noChangeAspect="1"/>
          </p:cNvPicPr>
          <p:nvPr/>
        </p:nvPicPr>
        <p:blipFill>
          <a:blip r:embed="rId7">
            <a:clrChange>
              <a:clrFrom>
                <a:srgbClr val="F7F7F7"/>
              </a:clrFrom>
              <a:clrTo>
                <a:srgbClr val="F7F7F7">
                  <a:alpha val="0"/>
                </a:srgbClr>
              </a:clrTo>
            </a:clrChange>
          </a:blip>
          <a:stretch>
            <a:fillRect/>
          </a:stretch>
        </p:blipFill>
        <p:spPr>
          <a:xfrm>
            <a:off x="1103864" y="473627"/>
            <a:ext cx="607924" cy="660787"/>
          </a:xfrm>
          <a:prstGeom prst="rect">
            <a:avLst/>
          </a:prstGeom>
        </p:spPr>
      </p:pic>
    </p:spTree>
    <p:extLst>
      <p:ext uri="{BB962C8B-B14F-4D97-AF65-F5344CB8AC3E}">
        <p14:creationId xmlns:p14="http://schemas.microsoft.com/office/powerpoint/2010/main" val="2979622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2711624" y="53224"/>
            <a:ext cx="7488832" cy="9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b="1" kern="1200" cap="all">
                <a:solidFill>
                  <a:srgbClr val="22BBEA"/>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cap="none" dirty="0">
                <a:solidFill>
                  <a:schemeClr val="tx1"/>
                </a:solidFill>
              </a:rPr>
              <a:t>What Role Of CPU In Computer? </a:t>
            </a:r>
          </a:p>
        </p:txBody>
      </p:sp>
      <p:sp>
        <p:nvSpPr>
          <p:cNvPr id="8" name="TextBox 7"/>
          <p:cNvSpPr txBox="1"/>
          <p:nvPr/>
        </p:nvSpPr>
        <p:spPr>
          <a:xfrm>
            <a:off x="1169761" y="5073839"/>
            <a:ext cx="9852478" cy="1631216"/>
          </a:xfrm>
          <a:prstGeom prst="rect">
            <a:avLst/>
          </a:prstGeom>
          <a:noFill/>
        </p:spPr>
        <p:txBody>
          <a:bodyPr wrap="square" rtlCol="0">
            <a:spAutoFit/>
          </a:bodyPr>
          <a:lstStyle/>
          <a:p>
            <a:pPr algn="ctr"/>
            <a:r>
              <a:rPr lang="en-US" sz="2800" dirty="0">
                <a:solidFill>
                  <a:srgbClr val="FF0000"/>
                </a:solidFill>
              </a:rPr>
              <a:t>It does all decisions, calculations all processing in Computer. </a:t>
            </a:r>
          </a:p>
          <a:p>
            <a:pPr algn="ctr"/>
            <a:r>
              <a:rPr lang="en-US" sz="2400" b="1" dirty="0"/>
              <a:t>Example</a:t>
            </a:r>
            <a:r>
              <a:rPr lang="en-US" sz="2400" dirty="0"/>
              <a:t>, even you typing or you move your mouse, all process need CPU make decisions. </a:t>
            </a:r>
          </a:p>
          <a:p>
            <a:pPr algn="ctr"/>
            <a:endParaRPr lang="en-US" sz="2400" dirty="0"/>
          </a:p>
        </p:txBody>
      </p:sp>
      <p:pic>
        <p:nvPicPr>
          <p:cNvPr id="1026" name="Picture 2" descr="Image result for CPU&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81" y="1693632"/>
            <a:ext cx="2055907" cy="20559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FEEA3D-636B-428A-1A4B-72C9A12D7948}"/>
              </a:ext>
            </a:extLst>
          </p:cNvPr>
          <p:cNvSpPr txBox="1"/>
          <p:nvPr/>
        </p:nvSpPr>
        <p:spPr>
          <a:xfrm>
            <a:off x="0" y="0"/>
            <a:ext cx="2031937" cy="36933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t>ENGAGE</a:t>
            </a:r>
          </a:p>
        </p:txBody>
      </p:sp>
      <p:pic>
        <p:nvPicPr>
          <p:cNvPr id="3" name="Picture 2">
            <a:extLst>
              <a:ext uri="{FF2B5EF4-FFF2-40B4-BE49-F238E27FC236}">
                <a16:creationId xmlns:a16="http://schemas.microsoft.com/office/drawing/2014/main" id="{69A95F88-099F-AFA7-7FA3-CE63FA94BF40}"/>
              </a:ext>
            </a:extLst>
          </p:cNvPr>
          <p:cNvPicPr>
            <a:picLocks noChangeAspect="1"/>
          </p:cNvPicPr>
          <p:nvPr/>
        </p:nvPicPr>
        <p:blipFill>
          <a:blip r:embed="rId4"/>
          <a:stretch>
            <a:fillRect/>
          </a:stretch>
        </p:blipFill>
        <p:spPr>
          <a:xfrm>
            <a:off x="299095" y="449587"/>
            <a:ext cx="464925" cy="483523"/>
          </a:xfrm>
          <a:prstGeom prst="rect">
            <a:avLst/>
          </a:prstGeom>
        </p:spPr>
      </p:pic>
      <p:sp>
        <p:nvSpPr>
          <p:cNvPr id="6" name="TextBox 5">
            <a:extLst>
              <a:ext uri="{FF2B5EF4-FFF2-40B4-BE49-F238E27FC236}">
                <a16:creationId xmlns:a16="http://schemas.microsoft.com/office/drawing/2014/main" id="{9DE6E5C2-C178-AA5D-99E4-B709B8F9D573}"/>
              </a:ext>
            </a:extLst>
          </p:cNvPr>
          <p:cNvSpPr txBox="1"/>
          <p:nvPr/>
        </p:nvSpPr>
        <p:spPr>
          <a:xfrm>
            <a:off x="245881" y="933110"/>
            <a:ext cx="567784" cy="276999"/>
          </a:xfrm>
          <a:prstGeom prst="rect">
            <a:avLst/>
          </a:prstGeom>
          <a:noFill/>
        </p:spPr>
        <p:txBody>
          <a:bodyPr wrap="none" rtlCol="0">
            <a:spAutoFit/>
          </a:bodyPr>
          <a:lstStyle/>
          <a:p>
            <a:pPr algn="ctr"/>
            <a:r>
              <a:rPr lang="en-US" sz="1200" dirty="0"/>
              <a:t>2 MIN</a:t>
            </a:r>
            <a:endParaRPr lang="en-US" sz="1200" dirty="0">
              <a:solidFill>
                <a:srgbClr val="FF0000"/>
              </a:solidFill>
            </a:endParaRPr>
          </a:p>
        </p:txBody>
      </p:sp>
      <p:pic>
        <p:nvPicPr>
          <p:cNvPr id="7" name="Picture 6">
            <a:extLst>
              <a:ext uri="{FF2B5EF4-FFF2-40B4-BE49-F238E27FC236}">
                <a16:creationId xmlns:a16="http://schemas.microsoft.com/office/drawing/2014/main" id="{ED94CE42-1B60-6BD6-4844-03106F1C39E4}"/>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1103864" y="473627"/>
            <a:ext cx="607924" cy="660787"/>
          </a:xfrm>
          <a:prstGeom prst="rect">
            <a:avLst/>
          </a:prstGeom>
        </p:spPr>
      </p:pic>
      <p:sp>
        <p:nvSpPr>
          <p:cNvPr id="12" name="TextBox 11">
            <a:extLst>
              <a:ext uri="{FF2B5EF4-FFF2-40B4-BE49-F238E27FC236}">
                <a16:creationId xmlns:a16="http://schemas.microsoft.com/office/drawing/2014/main" id="{D224B29C-461A-1952-4EC0-43728CBB18C7}"/>
              </a:ext>
            </a:extLst>
          </p:cNvPr>
          <p:cNvSpPr txBox="1"/>
          <p:nvPr/>
        </p:nvSpPr>
        <p:spPr>
          <a:xfrm>
            <a:off x="2711624" y="1384002"/>
            <a:ext cx="7048500" cy="1077218"/>
          </a:xfrm>
          <a:prstGeom prst="rect">
            <a:avLst/>
          </a:prstGeom>
          <a:noFill/>
        </p:spPr>
        <p:txBody>
          <a:bodyPr wrap="square">
            <a:spAutoFit/>
          </a:bodyPr>
          <a:lstStyle/>
          <a:p>
            <a:pPr algn="ctr"/>
            <a:r>
              <a:rPr lang="en-US" sz="3200" dirty="0">
                <a:solidFill>
                  <a:schemeClr val="accent5">
                    <a:lumMod val="75000"/>
                  </a:schemeClr>
                </a:solidFill>
              </a:rPr>
              <a:t>What do you think </a:t>
            </a:r>
          </a:p>
          <a:p>
            <a:pPr algn="ctr"/>
            <a:r>
              <a:rPr lang="en-US" sz="3200" dirty="0">
                <a:solidFill>
                  <a:schemeClr val="accent5">
                    <a:lumMod val="75000"/>
                  </a:schemeClr>
                </a:solidFill>
              </a:rPr>
              <a:t>CPU dose in Computer?</a:t>
            </a:r>
          </a:p>
        </p:txBody>
      </p:sp>
      <p:pic>
        <p:nvPicPr>
          <p:cNvPr id="14" name="Picture 13">
            <a:extLst>
              <a:ext uri="{FF2B5EF4-FFF2-40B4-BE49-F238E27FC236}">
                <a16:creationId xmlns:a16="http://schemas.microsoft.com/office/drawing/2014/main" id="{9CAC5627-6DF9-2BE1-69AA-05906381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7042" y="1546583"/>
            <a:ext cx="3181583" cy="2608898"/>
          </a:xfrm>
          <a:prstGeom prst="rect">
            <a:avLst/>
          </a:prstGeom>
        </p:spPr>
      </p:pic>
    </p:spTree>
    <p:extLst>
      <p:ext uri="{BB962C8B-B14F-4D97-AF65-F5344CB8AC3E}">
        <p14:creationId xmlns:p14="http://schemas.microsoft.com/office/powerpoint/2010/main" val="303556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6631386" y="43531"/>
            <a:ext cx="3456384"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kern="1200">
                <a:solidFill>
                  <a:srgbClr val="22BBEA"/>
                </a:solidFill>
                <a:latin typeface="Verdana" pitchFamily="34" charset="0"/>
                <a:ea typeface="Verdana" pitchFamily="34" charset="0"/>
                <a:cs typeface="Verdana" pitchFamily="34" charset="0"/>
              </a:defRPr>
            </a:lvl1pPr>
            <a:lvl2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000" b="1" i="0" u="none" strike="noStrike" kern="1200" cap="none" spc="0" normalizeH="0" baseline="0" noProof="0" dirty="0">
                <a:ln>
                  <a:noFill/>
                </a:ln>
                <a:solidFill>
                  <a:srgbClr val="4BACC6">
                    <a:lumMod val="75000"/>
                  </a:srgbClr>
                </a:solidFill>
                <a:effectLst/>
                <a:uLnTx/>
                <a:uFillTx/>
                <a:latin typeface="Verdana" pitchFamily="34" charset="0"/>
                <a:ea typeface="Verdana" pitchFamily="34" charset="0"/>
              </a:rPr>
              <a:t>CPU</a:t>
            </a:r>
            <a:r>
              <a:rPr kumimoji="0" lang="en-US" sz="3000" b="1" i="0" u="none" strike="noStrike" kern="1200" cap="none" spc="0" normalizeH="0" noProof="0" dirty="0">
                <a:ln>
                  <a:noFill/>
                </a:ln>
                <a:solidFill>
                  <a:srgbClr val="4BACC6">
                    <a:lumMod val="75000"/>
                  </a:srgbClr>
                </a:solidFill>
                <a:effectLst/>
                <a:uLnTx/>
                <a:uFillTx/>
                <a:latin typeface="Verdana" pitchFamily="34" charset="0"/>
                <a:ea typeface="Verdana" pitchFamily="34" charset="0"/>
              </a:rPr>
              <a:t> in short</a:t>
            </a:r>
            <a:endParaRPr kumimoji="0" lang="en-US" sz="3000" b="1" i="0" u="none" strike="noStrike" kern="1200" cap="none" spc="0" normalizeH="0" baseline="0" noProof="0" dirty="0">
              <a:ln>
                <a:noFill/>
              </a:ln>
              <a:solidFill>
                <a:srgbClr val="4BACC6">
                  <a:lumMod val="75000"/>
                </a:srgbClr>
              </a:solidFill>
              <a:effectLst/>
              <a:uLnTx/>
              <a:uFillTx/>
              <a:latin typeface="Verdana" pitchFamily="34" charset="0"/>
              <a:ea typeface="Verdana" pitchFamily="34" charset="0"/>
            </a:endParaRPr>
          </a:p>
        </p:txBody>
      </p:sp>
      <p:sp>
        <p:nvSpPr>
          <p:cNvPr id="9" name="Rounded Rectangle 8"/>
          <p:cNvSpPr/>
          <p:nvPr/>
        </p:nvSpPr>
        <p:spPr>
          <a:xfrm>
            <a:off x="4217470" y="1257159"/>
            <a:ext cx="7477736" cy="724837"/>
          </a:xfrm>
          <a:prstGeom prst="roundRect">
            <a:avLst>
              <a:gd name="adj" fmla="val 50000"/>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solidFill>
                  <a:prstClr val="black"/>
                </a:solidFill>
                <a:latin typeface="Verdana"/>
              </a:rPr>
              <a:t>CPU is the “</a:t>
            </a:r>
            <a:r>
              <a:rPr lang="en-US" sz="2000" b="1" dirty="0">
                <a:solidFill>
                  <a:prstClr val="black"/>
                </a:solidFill>
                <a:latin typeface="Verdana"/>
              </a:rPr>
              <a:t>brain</a:t>
            </a:r>
            <a:r>
              <a:rPr lang="en-US" sz="2000" dirty="0">
                <a:solidFill>
                  <a:prstClr val="black"/>
                </a:solidFill>
                <a:latin typeface="Verdana"/>
              </a:rPr>
              <a:t>”of Computer system</a:t>
            </a:r>
          </a:p>
        </p:txBody>
      </p:sp>
      <p:sp>
        <p:nvSpPr>
          <p:cNvPr id="17" name="Rounded Rectangle 16"/>
          <p:cNvSpPr/>
          <p:nvPr/>
        </p:nvSpPr>
        <p:spPr>
          <a:xfrm>
            <a:off x="4217470" y="2425117"/>
            <a:ext cx="7477736" cy="715300"/>
          </a:xfrm>
          <a:prstGeom prst="roundRect">
            <a:avLst>
              <a:gd name="adj" fmla="val 50000"/>
            </a:avLst>
          </a:prstGeom>
          <a:solidFill>
            <a:srgbClr val="FFFF99"/>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Verdana"/>
              </a:rPr>
              <a:t>CPU stands for</a:t>
            </a:r>
            <a:r>
              <a:rPr kumimoji="0" lang="en-US" sz="2000" b="0" i="0" u="none" strike="noStrike" kern="1200" cap="none" spc="0" normalizeH="0" baseline="0" noProof="0" dirty="0">
                <a:ln>
                  <a:noFill/>
                </a:ln>
                <a:solidFill>
                  <a:prstClr val="black"/>
                </a:solidFill>
                <a:effectLst/>
                <a:uLnTx/>
                <a:uFillTx/>
                <a:latin typeface="Verdana"/>
                <a:ea typeface="+mn-ea"/>
                <a:cs typeface="+mn-cs"/>
              </a:rPr>
              <a:t> </a:t>
            </a:r>
            <a:r>
              <a:rPr lang="en-US" sz="2000" b="1" dirty="0">
                <a:solidFill>
                  <a:prstClr val="black"/>
                </a:solidFill>
                <a:latin typeface="Verdana"/>
              </a:rPr>
              <a:t>Central Processing Unit</a:t>
            </a:r>
            <a:endParaRPr kumimoji="0" lang="en-US" sz="2000" b="0" i="0" u="none" strike="noStrike" kern="1200" cap="none" spc="0" normalizeH="0" baseline="0" noProof="0" dirty="0">
              <a:ln>
                <a:noFill/>
              </a:ln>
              <a:solidFill>
                <a:prstClr val="black"/>
              </a:solidFill>
              <a:effectLst/>
              <a:uLnTx/>
              <a:uFillTx/>
              <a:latin typeface="Verdana"/>
              <a:ea typeface="+mn-ea"/>
              <a:cs typeface="+mn-cs"/>
            </a:endParaRPr>
          </a:p>
        </p:txBody>
      </p:sp>
      <p:sp>
        <p:nvSpPr>
          <p:cNvPr id="18" name="Rounded Rectangle 17"/>
          <p:cNvSpPr/>
          <p:nvPr/>
        </p:nvSpPr>
        <p:spPr>
          <a:xfrm>
            <a:off x="4217470" y="3688074"/>
            <a:ext cx="7477736" cy="705437"/>
          </a:xfrm>
          <a:prstGeom prst="roundRect">
            <a:avLst>
              <a:gd name="adj" fmla="val 50000"/>
            </a:avLst>
          </a:prstGeom>
          <a:solidFill>
            <a:srgbClr val="FFDF79"/>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Verdana"/>
                <a:ea typeface="+mn-ea"/>
                <a:cs typeface="+mn-cs"/>
              </a:rPr>
              <a:t>It </a:t>
            </a:r>
            <a:r>
              <a:rPr kumimoji="0" lang="en-US" sz="2000" b="1" i="0" u="none" strike="noStrike" kern="1200" cap="none" spc="0" normalizeH="0" baseline="0" noProof="0" dirty="0">
                <a:ln>
                  <a:noFill/>
                </a:ln>
                <a:solidFill>
                  <a:prstClr val="black"/>
                </a:solidFill>
                <a:effectLst/>
                <a:uLnTx/>
                <a:uFillTx/>
                <a:latin typeface="Verdana"/>
                <a:ea typeface="+mn-ea"/>
                <a:cs typeface="+mn-cs"/>
              </a:rPr>
              <a:t>runs</a:t>
            </a:r>
            <a:r>
              <a:rPr kumimoji="0" lang="en-US" sz="2000" b="1" i="0" u="none" strike="noStrike" kern="1200" cap="none" spc="0" normalizeH="0" noProof="0" dirty="0">
                <a:ln>
                  <a:noFill/>
                </a:ln>
                <a:solidFill>
                  <a:prstClr val="black"/>
                </a:solidFill>
                <a:effectLst/>
                <a:uLnTx/>
                <a:uFillTx/>
                <a:latin typeface="Verdana"/>
                <a:ea typeface="+mn-ea"/>
                <a:cs typeface="+mn-cs"/>
              </a:rPr>
              <a:t> </a:t>
            </a:r>
            <a:r>
              <a:rPr kumimoji="0" lang="en-US" sz="2000" i="0" u="none" strike="noStrike" kern="1200" cap="none" spc="0" normalizeH="0" noProof="0" dirty="0">
                <a:ln>
                  <a:noFill/>
                </a:ln>
                <a:solidFill>
                  <a:prstClr val="black"/>
                </a:solidFill>
                <a:effectLst/>
                <a:uLnTx/>
                <a:uFillTx/>
                <a:latin typeface="Verdana"/>
                <a:ea typeface="+mn-ea"/>
                <a:cs typeface="+mn-cs"/>
              </a:rPr>
              <a:t>program instructions</a:t>
            </a:r>
            <a:endParaRPr kumimoji="0" lang="en-US" sz="2000" i="0" u="none" strike="noStrike" kern="1200" cap="none" spc="0" normalizeH="0" baseline="0" noProof="0" dirty="0">
              <a:ln>
                <a:noFill/>
              </a:ln>
              <a:solidFill>
                <a:prstClr val="black"/>
              </a:solidFill>
              <a:effectLst/>
              <a:uLnTx/>
              <a:uFillTx/>
              <a:latin typeface="Verdana"/>
              <a:ea typeface="+mn-ea"/>
              <a:cs typeface="+mn-cs"/>
            </a:endParaRPr>
          </a:p>
        </p:txBody>
      </p:sp>
      <p:sp>
        <p:nvSpPr>
          <p:cNvPr id="19" name="Rounded Rectangle 18"/>
          <p:cNvSpPr/>
          <p:nvPr/>
        </p:nvSpPr>
        <p:spPr>
          <a:xfrm>
            <a:off x="4217470" y="4941168"/>
            <a:ext cx="7477736" cy="880475"/>
          </a:xfrm>
          <a:prstGeom prst="roundRect">
            <a:avLst>
              <a:gd name="adj" fmla="val 50000"/>
            </a:avLst>
          </a:prstGeom>
          <a:solidFill>
            <a:srgbClr val="A0F98B"/>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Verdana"/>
                <a:ea typeface="+mn-ea"/>
                <a:cs typeface="+mn-cs"/>
              </a:rPr>
              <a:t>Basically</a:t>
            </a:r>
            <a:r>
              <a:rPr kumimoji="0" lang="en-US" sz="2000" b="0" i="0" u="none" strike="noStrike" kern="1200" cap="none" spc="0" normalizeH="0" noProof="0" dirty="0">
                <a:ln>
                  <a:noFill/>
                </a:ln>
                <a:solidFill>
                  <a:prstClr val="black"/>
                </a:solidFill>
                <a:effectLst/>
                <a:uLnTx/>
                <a:uFillTx/>
                <a:latin typeface="Verdana"/>
                <a:ea typeface="+mn-ea"/>
                <a:cs typeface="+mn-cs"/>
              </a:rPr>
              <a:t> the </a:t>
            </a:r>
            <a:r>
              <a:rPr kumimoji="0" lang="en-US" sz="2000" b="1" i="0" u="none" strike="noStrike" kern="1200" cap="none" spc="0" normalizeH="0" noProof="0" dirty="0">
                <a:ln>
                  <a:noFill/>
                </a:ln>
                <a:solidFill>
                  <a:prstClr val="black"/>
                </a:solidFill>
                <a:effectLst/>
                <a:uLnTx/>
                <a:uFillTx/>
                <a:latin typeface="Verdana"/>
                <a:ea typeface="+mn-ea"/>
                <a:cs typeface="+mn-cs"/>
              </a:rPr>
              <a:t>faster the CPU</a:t>
            </a:r>
            <a:r>
              <a:rPr kumimoji="0" lang="en-US" sz="2000" b="0" i="0" u="none" strike="noStrike" kern="1200" cap="none" spc="0" normalizeH="0" noProof="0" dirty="0">
                <a:ln>
                  <a:noFill/>
                </a:ln>
                <a:solidFill>
                  <a:prstClr val="black"/>
                </a:solidFill>
                <a:effectLst/>
                <a:uLnTx/>
                <a:uFillTx/>
                <a:latin typeface="Verdana"/>
                <a:ea typeface="+mn-ea"/>
                <a:cs typeface="+mn-cs"/>
              </a:rPr>
              <a:t>, the </a:t>
            </a:r>
            <a:r>
              <a:rPr kumimoji="0" lang="en-US" sz="2000" b="1" i="0" u="none" strike="noStrike" kern="1200" cap="none" spc="0" normalizeH="0" noProof="0" dirty="0">
                <a:ln>
                  <a:noFill/>
                </a:ln>
                <a:solidFill>
                  <a:prstClr val="black"/>
                </a:solidFill>
                <a:effectLst/>
                <a:uLnTx/>
                <a:uFillTx/>
                <a:latin typeface="Verdana"/>
                <a:ea typeface="+mn-ea"/>
                <a:cs typeface="+mn-cs"/>
              </a:rPr>
              <a:t>faster computer </a:t>
            </a:r>
            <a:r>
              <a:rPr kumimoji="0" lang="en-US" sz="2000" b="0" i="0" u="none" strike="noStrike" kern="1200" cap="none" spc="0" normalizeH="0" noProof="0" dirty="0">
                <a:ln>
                  <a:noFill/>
                </a:ln>
                <a:solidFill>
                  <a:prstClr val="black"/>
                </a:solidFill>
                <a:effectLst/>
                <a:uLnTx/>
                <a:uFillTx/>
                <a:latin typeface="Verdana"/>
                <a:ea typeface="+mn-ea"/>
                <a:cs typeface="+mn-cs"/>
              </a:rPr>
              <a:t>will perform</a:t>
            </a:r>
            <a:endParaRPr kumimoji="0" lang="en-US" sz="2000" b="0" i="0" u="none" strike="noStrike" kern="1200" cap="none" spc="0" normalizeH="0" baseline="0" noProof="0" dirty="0">
              <a:ln>
                <a:noFill/>
              </a:ln>
              <a:solidFill>
                <a:prstClr val="black"/>
              </a:solidFill>
              <a:effectLst/>
              <a:uLnTx/>
              <a:uFillTx/>
              <a:latin typeface="Verdana"/>
              <a:ea typeface="+mn-ea"/>
              <a:cs typeface="+mn-cs"/>
            </a:endParaRPr>
          </a:p>
        </p:txBody>
      </p:sp>
      <p:pic>
        <p:nvPicPr>
          <p:cNvPr id="3076" name="Picture 4" descr="Image result for teacher pointer ico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84" y="2636912"/>
            <a:ext cx="3240360" cy="3279244"/>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4148F6A-7462-8A57-4B9D-C4ED8982D5DA}"/>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4" name="Picture 8">
            <a:extLst>
              <a:ext uri="{FF2B5EF4-FFF2-40B4-BE49-F238E27FC236}">
                <a16:creationId xmlns:a16="http://schemas.microsoft.com/office/drawing/2014/main" id="{B60AD086-594E-A5A7-ACB4-84D645637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80"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a:extLst>
              <a:ext uri="{FF2B5EF4-FFF2-40B4-BE49-F238E27FC236}">
                <a16:creationId xmlns:a16="http://schemas.microsoft.com/office/drawing/2014/main" id="{E1C03404-F599-FA19-1C7C-04130B896214}"/>
              </a:ext>
            </a:extLst>
          </p:cNvPr>
          <p:cNvSpPr txBox="1">
            <a:spLocks noChangeArrowheads="1"/>
          </p:cNvSpPr>
          <p:nvPr/>
        </p:nvSpPr>
        <p:spPr bwMode="auto">
          <a:xfrm>
            <a:off x="29082" y="910886"/>
            <a:ext cx="6463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10 MIN</a:t>
            </a:r>
            <a:endParaRPr lang="en-US" altLang="en-US" sz="1200" dirty="0">
              <a:solidFill>
                <a:srgbClr val="FF0000"/>
              </a:solidFill>
            </a:endParaRPr>
          </a:p>
        </p:txBody>
      </p:sp>
      <p:pic>
        <p:nvPicPr>
          <p:cNvPr id="6" name="Picture 10">
            <a:extLst>
              <a:ext uri="{FF2B5EF4-FFF2-40B4-BE49-F238E27FC236}">
                <a16:creationId xmlns:a16="http://schemas.microsoft.com/office/drawing/2014/main" id="{10A01D26-06AF-322D-8704-3583B69B7A7E}"/>
              </a:ext>
            </a:extLst>
          </p:cNvPr>
          <p:cNvPicPr>
            <a:picLocks noChangeAspect="1" noChangeArrowheads="1"/>
          </p:cNvPicPr>
          <p:nvPr/>
        </p:nvPicPr>
        <p:blipFill>
          <a:blip r:embed="rId5"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709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6790"/>
          <a:stretch/>
        </p:blipFill>
        <p:spPr>
          <a:xfrm>
            <a:off x="767408" y="3951935"/>
            <a:ext cx="3096344" cy="2576460"/>
          </a:xfrm>
          <a:prstGeom prst="rect">
            <a:avLst/>
          </a:prstGeom>
        </p:spPr>
      </p:pic>
      <p:sp>
        <p:nvSpPr>
          <p:cNvPr id="5" name="Title 1"/>
          <p:cNvSpPr txBox="1">
            <a:spLocks/>
          </p:cNvSpPr>
          <p:nvPr/>
        </p:nvSpPr>
        <p:spPr bwMode="auto">
          <a:xfrm>
            <a:off x="2620245" y="96812"/>
            <a:ext cx="6635080" cy="9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b="1" kern="1200" cap="all">
                <a:solidFill>
                  <a:srgbClr val="22BBEA"/>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sz="3600" dirty="0"/>
              <a:t>Modern CPU</a:t>
            </a:r>
            <a:r>
              <a:rPr lang="en-US" dirty="0"/>
              <a:t>s</a:t>
            </a:r>
          </a:p>
        </p:txBody>
      </p:sp>
      <p:pic>
        <p:nvPicPr>
          <p:cNvPr id="2" name="Picture 1"/>
          <p:cNvPicPr>
            <a:picLocks noChangeAspect="1"/>
          </p:cNvPicPr>
          <p:nvPr/>
        </p:nvPicPr>
        <p:blipFill>
          <a:blip r:embed="rId4"/>
          <a:stretch>
            <a:fillRect/>
          </a:stretch>
        </p:blipFill>
        <p:spPr>
          <a:xfrm>
            <a:off x="911424" y="1474228"/>
            <a:ext cx="3249463" cy="2317119"/>
          </a:xfrm>
          <a:prstGeom prst="rect">
            <a:avLst/>
          </a:prstGeom>
        </p:spPr>
      </p:pic>
      <p:pic>
        <p:nvPicPr>
          <p:cNvPr id="1026" name="Picture 2" descr="Image result for AMD  cpu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0056" y="1772816"/>
            <a:ext cx="5291385" cy="20371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MD  ryzen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0136" y="4005064"/>
            <a:ext cx="3816611" cy="20882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VS icon&quo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43872" y="3585735"/>
            <a:ext cx="1714155" cy="1463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982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CPU intel">
            <a:hlinkClick r:id="rId3"/>
          </p:cNvPr>
          <p:cNvSpPr>
            <a:spLocks noChangeAspect="1" noChangeArrowheads="1"/>
          </p:cNvSpPr>
          <p:nvPr/>
        </p:nvSpPr>
        <p:spPr bwMode="auto">
          <a:xfrm>
            <a:off x="1679575" y="-2809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Image result for CPU intel">
            <a:hlinkClick r:id="rId3"/>
          </p:cNvPr>
          <p:cNvSpPr>
            <a:spLocks noChangeAspect="1" noChangeArrowheads="1"/>
          </p:cNvSpPr>
          <p:nvPr/>
        </p:nvSpPr>
        <p:spPr bwMode="auto">
          <a:xfrm>
            <a:off x="1831975" y="-1285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2700" y="2227322"/>
            <a:ext cx="2079129" cy="1369265"/>
          </a:xfrm>
          <a:prstGeom prst="rect">
            <a:avLst/>
          </a:prstGeom>
        </p:spPr>
      </p:pic>
      <p:sp>
        <p:nvSpPr>
          <p:cNvPr id="12" name="Title 1"/>
          <p:cNvSpPr txBox="1">
            <a:spLocks/>
          </p:cNvSpPr>
          <p:nvPr/>
        </p:nvSpPr>
        <p:spPr bwMode="auto">
          <a:xfrm>
            <a:off x="2711624" y="260648"/>
            <a:ext cx="6635080" cy="9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b="1" kern="1200" cap="all">
                <a:solidFill>
                  <a:srgbClr val="22BBEA"/>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dirty="0"/>
              <a:t>CPU and Socket</a:t>
            </a:r>
          </a:p>
        </p:txBody>
      </p:sp>
      <p:sp>
        <p:nvSpPr>
          <p:cNvPr id="13" name="Rectangle 12"/>
          <p:cNvSpPr/>
          <p:nvPr/>
        </p:nvSpPr>
        <p:spPr>
          <a:xfrm>
            <a:off x="4799856" y="1288607"/>
            <a:ext cx="2241252" cy="578494"/>
          </a:xfrm>
          <a:prstGeom prst="rect">
            <a:avLst/>
          </a:prstGeom>
          <a:solidFill>
            <a:srgbClr val="009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Manufacturers</a:t>
            </a:r>
            <a:endParaRPr lang="en-US" dirty="0">
              <a:solidFill>
                <a:schemeClr val="bg1"/>
              </a:solidFill>
            </a:endParaRPr>
          </a:p>
        </p:txBody>
      </p:sp>
      <p:sp>
        <p:nvSpPr>
          <p:cNvPr id="14" name="Rectangle 13"/>
          <p:cNvSpPr/>
          <p:nvPr/>
        </p:nvSpPr>
        <p:spPr>
          <a:xfrm>
            <a:off x="2403664" y="1518240"/>
            <a:ext cx="1210408" cy="50405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Intel</a:t>
            </a:r>
            <a:endParaRPr lang="en-US" sz="2000" dirty="0">
              <a:solidFill>
                <a:schemeClr val="bg1"/>
              </a:solidFill>
            </a:endParaRPr>
          </a:p>
        </p:txBody>
      </p:sp>
      <p:sp>
        <p:nvSpPr>
          <p:cNvPr id="15" name="Rectangle 14"/>
          <p:cNvSpPr/>
          <p:nvPr/>
        </p:nvSpPr>
        <p:spPr>
          <a:xfrm>
            <a:off x="8097061" y="1518239"/>
            <a:ext cx="1210408" cy="50405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AMD</a:t>
            </a:r>
            <a:endParaRPr lang="en-US" sz="2000" dirty="0">
              <a:solidFill>
                <a:schemeClr val="bg1"/>
              </a:solidFill>
            </a:endParaRPr>
          </a:p>
        </p:txBody>
      </p:sp>
      <p:sp>
        <p:nvSpPr>
          <p:cNvPr id="16" name="Rectangle 15"/>
          <p:cNvSpPr/>
          <p:nvPr/>
        </p:nvSpPr>
        <p:spPr>
          <a:xfrm>
            <a:off x="1670531" y="3710390"/>
            <a:ext cx="3247529" cy="646331"/>
          </a:xfrm>
          <a:prstGeom prst="rect">
            <a:avLst/>
          </a:prstGeom>
        </p:spPr>
        <p:txBody>
          <a:bodyPr wrap="square">
            <a:spAutoFit/>
          </a:bodyPr>
          <a:lstStyle/>
          <a:p>
            <a:pPr algn="ctr"/>
            <a:r>
              <a:rPr lang="en-US" dirty="0"/>
              <a:t>Intel platform use </a:t>
            </a:r>
            <a:r>
              <a:rPr lang="en-US" b="1" dirty="0">
                <a:solidFill>
                  <a:srgbClr val="FF0000"/>
                </a:solidFill>
              </a:rPr>
              <a:t>LGA </a:t>
            </a:r>
            <a:r>
              <a:rPr lang="en-US" dirty="0"/>
              <a:t>( Land grid Array) socket type. </a:t>
            </a:r>
          </a:p>
        </p:txBody>
      </p:sp>
      <p:sp>
        <p:nvSpPr>
          <p:cNvPr id="17" name="Rectangle 16"/>
          <p:cNvSpPr/>
          <p:nvPr/>
        </p:nvSpPr>
        <p:spPr>
          <a:xfrm>
            <a:off x="7177457" y="3635281"/>
            <a:ext cx="3214926" cy="646331"/>
          </a:xfrm>
          <a:prstGeom prst="rect">
            <a:avLst/>
          </a:prstGeom>
        </p:spPr>
        <p:txBody>
          <a:bodyPr wrap="square">
            <a:spAutoFit/>
          </a:bodyPr>
          <a:lstStyle/>
          <a:p>
            <a:pPr algn="ctr"/>
            <a:r>
              <a:rPr lang="en-US" dirty="0"/>
              <a:t>AMD platform use </a:t>
            </a:r>
            <a:r>
              <a:rPr lang="en-US" b="1" dirty="0">
                <a:solidFill>
                  <a:srgbClr val="FF0000"/>
                </a:solidFill>
              </a:rPr>
              <a:t>PGA </a:t>
            </a:r>
            <a:r>
              <a:rPr lang="en-US" dirty="0"/>
              <a:t>( Pin grid Array) socket type. </a:t>
            </a:r>
          </a:p>
        </p:txBody>
      </p:sp>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l="5709" r="2773" b="6285"/>
          <a:stretch/>
        </p:blipFill>
        <p:spPr>
          <a:xfrm>
            <a:off x="1981760" y="4488929"/>
            <a:ext cx="2376264" cy="1883557"/>
          </a:xfrm>
          <a:prstGeom prst="rect">
            <a:avLst/>
          </a:prstGeom>
          <a:ln>
            <a:noFill/>
          </a:ln>
          <a:effectLst>
            <a:softEdge rad="112500"/>
          </a:effectLst>
        </p:spPr>
      </p:pic>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14482" r="11299" b="4596"/>
          <a:stretch/>
        </p:blipFill>
        <p:spPr>
          <a:xfrm>
            <a:off x="7824192" y="4342407"/>
            <a:ext cx="2149508" cy="2176600"/>
          </a:xfrm>
          <a:prstGeom prst="rect">
            <a:avLst/>
          </a:prstGeom>
          <a:ln>
            <a:noFill/>
          </a:ln>
          <a:effectLst>
            <a:softEdge rad="112500"/>
          </a:effectLst>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23469" y="2369788"/>
            <a:ext cx="2092846" cy="1039842"/>
          </a:xfrm>
          <a:prstGeom prst="rect">
            <a:avLst/>
          </a:prstGeom>
        </p:spPr>
      </p:pic>
      <p:sp>
        <p:nvSpPr>
          <p:cNvPr id="2" name="TextBox 1">
            <a:extLst>
              <a:ext uri="{FF2B5EF4-FFF2-40B4-BE49-F238E27FC236}">
                <a16:creationId xmlns:a16="http://schemas.microsoft.com/office/drawing/2014/main" id="{4712050F-3184-74B7-7843-CB39B03EB7FD}"/>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3" name="Picture 8">
            <a:extLst>
              <a:ext uri="{FF2B5EF4-FFF2-40B4-BE49-F238E27FC236}">
                <a16:creationId xmlns:a16="http://schemas.microsoft.com/office/drawing/2014/main" id="{AC1DCB60-44A0-8E1B-AAE6-03AAD40565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680"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a:extLst>
              <a:ext uri="{FF2B5EF4-FFF2-40B4-BE49-F238E27FC236}">
                <a16:creationId xmlns:a16="http://schemas.microsoft.com/office/drawing/2014/main" id="{73360CF3-F0C1-56D2-997D-C012545E6951}"/>
              </a:ext>
            </a:extLst>
          </p:cNvPr>
          <p:cNvSpPr txBox="1">
            <a:spLocks noChangeArrowheads="1"/>
          </p:cNvSpPr>
          <p:nvPr/>
        </p:nvSpPr>
        <p:spPr bwMode="auto">
          <a:xfrm>
            <a:off x="68356" y="910886"/>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5 MIN</a:t>
            </a:r>
            <a:endParaRPr lang="en-US" altLang="en-US" sz="1200" dirty="0">
              <a:solidFill>
                <a:srgbClr val="FF0000"/>
              </a:solidFill>
            </a:endParaRPr>
          </a:p>
        </p:txBody>
      </p:sp>
      <p:pic>
        <p:nvPicPr>
          <p:cNvPr id="6" name="Picture 10">
            <a:extLst>
              <a:ext uri="{FF2B5EF4-FFF2-40B4-BE49-F238E27FC236}">
                <a16:creationId xmlns:a16="http://schemas.microsoft.com/office/drawing/2014/main" id="{53574B1D-FA1F-2E4F-35DD-F87B41CD3885}"/>
              </a:ext>
            </a:extLst>
          </p:cNvPr>
          <p:cNvPicPr>
            <a:picLocks noChangeAspect="1" noChangeArrowheads="1"/>
          </p:cNvPicPr>
          <p:nvPr/>
        </p:nvPicPr>
        <p:blipFill>
          <a:blip r:embed="rId9"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9401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080558097"/>
              </p:ext>
            </p:extLst>
          </p:nvPr>
        </p:nvGraphicFramePr>
        <p:xfrm>
          <a:off x="479376" y="260648"/>
          <a:ext cx="10801200" cy="6480720"/>
        </p:xfrm>
        <a:graphic>
          <a:graphicData uri="http://schemas.openxmlformats.org/drawingml/2006/table">
            <a:tbl>
              <a:tblPr firstRow="1" bandRow="1">
                <a:tableStyleId>{5C22544A-7EE6-4342-B048-85BDC9FD1C3A}</a:tableStyleId>
              </a:tblPr>
              <a:tblGrid>
                <a:gridCol w="3600400">
                  <a:extLst>
                    <a:ext uri="{9D8B030D-6E8A-4147-A177-3AD203B41FA5}">
                      <a16:colId xmlns:a16="http://schemas.microsoft.com/office/drawing/2014/main" val="1901605824"/>
                    </a:ext>
                  </a:extLst>
                </a:gridCol>
                <a:gridCol w="3600400">
                  <a:extLst>
                    <a:ext uri="{9D8B030D-6E8A-4147-A177-3AD203B41FA5}">
                      <a16:colId xmlns:a16="http://schemas.microsoft.com/office/drawing/2014/main" val="874729500"/>
                    </a:ext>
                  </a:extLst>
                </a:gridCol>
                <a:gridCol w="3600400">
                  <a:extLst>
                    <a:ext uri="{9D8B030D-6E8A-4147-A177-3AD203B41FA5}">
                      <a16:colId xmlns:a16="http://schemas.microsoft.com/office/drawing/2014/main" val="3156920131"/>
                    </a:ext>
                  </a:extLst>
                </a:gridCol>
              </a:tblGrid>
              <a:tr h="909079">
                <a:tc>
                  <a:txBody>
                    <a:bodyPr/>
                    <a:lstStyle/>
                    <a:p>
                      <a:pPr algn="ctr"/>
                      <a:r>
                        <a:rPr lang="en-US" dirty="0">
                          <a:solidFill>
                            <a:srgbClr val="FFFF00"/>
                          </a:solidFill>
                        </a:rPr>
                        <a:t>Gaming</a:t>
                      </a:r>
                    </a:p>
                  </a:txBody>
                  <a:tcPr anchor="ctr"/>
                </a:tc>
                <a:tc>
                  <a:txBody>
                    <a:bodyPr/>
                    <a:lstStyle/>
                    <a:p>
                      <a:pPr algn="ctr"/>
                      <a:r>
                        <a:rPr lang="en-US" dirty="0">
                          <a:solidFill>
                            <a:srgbClr val="FFFF00"/>
                          </a:solidFill>
                        </a:rPr>
                        <a:t>Content Creation</a:t>
                      </a:r>
                    </a:p>
                  </a:txBody>
                  <a:tcPr anchor="ctr"/>
                </a:tc>
                <a:tc>
                  <a:txBody>
                    <a:bodyPr/>
                    <a:lstStyle/>
                    <a:p>
                      <a:pPr algn="ctr"/>
                      <a:r>
                        <a:rPr lang="en-US" dirty="0">
                          <a:solidFill>
                            <a:srgbClr val="FFFF00"/>
                          </a:solidFill>
                        </a:rPr>
                        <a:t>Basic</a:t>
                      </a:r>
                      <a:r>
                        <a:rPr lang="en-US" baseline="0" dirty="0">
                          <a:solidFill>
                            <a:srgbClr val="FFFF00"/>
                          </a:solidFill>
                        </a:rPr>
                        <a:t> Tasks</a:t>
                      </a:r>
                      <a:endParaRPr lang="en-US" dirty="0">
                        <a:solidFill>
                          <a:srgbClr val="FFFF00"/>
                        </a:solidFill>
                      </a:endParaRPr>
                    </a:p>
                  </a:txBody>
                  <a:tcPr anchor="ctr"/>
                </a:tc>
                <a:extLst>
                  <a:ext uri="{0D108BD9-81ED-4DB2-BD59-A6C34878D82A}">
                    <a16:rowId xmlns:a16="http://schemas.microsoft.com/office/drawing/2014/main" val="2029668586"/>
                  </a:ext>
                </a:extLst>
              </a:tr>
              <a:tr h="1395177">
                <a:tc>
                  <a:txBody>
                    <a:bodyPr/>
                    <a:lstStyle/>
                    <a:p>
                      <a:r>
                        <a:rPr lang="en-US" sz="1600" b="0" dirty="0"/>
                        <a:t>Intel Core X-Series Processor</a:t>
                      </a:r>
                    </a:p>
                  </a:txBody>
                  <a:tcPr/>
                </a:tc>
                <a:tc>
                  <a:txBody>
                    <a:bodyPr/>
                    <a:lstStyle/>
                    <a:p>
                      <a:r>
                        <a:rPr lang="en-US" sz="1600" b="0" dirty="0"/>
                        <a:t>Intel Core X-Series Processor</a:t>
                      </a:r>
                    </a:p>
                  </a:txBody>
                  <a:tcPr/>
                </a:tc>
                <a:tc>
                  <a:txBody>
                    <a:bodyPr/>
                    <a:lstStyle/>
                    <a:p>
                      <a:r>
                        <a:rPr lang="en-US" sz="1600" b="0" dirty="0"/>
                        <a:t> Intel Core i3</a:t>
                      </a:r>
                      <a:r>
                        <a:rPr lang="en-US" sz="1600" b="0" baseline="0" dirty="0"/>
                        <a:t> Processor</a:t>
                      </a:r>
                      <a:endParaRPr lang="en-US" sz="1600" b="0" dirty="0"/>
                    </a:p>
                  </a:txBody>
                  <a:tcPr/>
                </a:tc>
                <a:extLst>
                  <a:ext uri="{0D108BD9-81ED-4DB2-BD59-A6C34878D82A}">
                    <a16:rowId xmlns:a16="http://schemas.microsoft.com/office/drawing/2014/main" val="2373301291"/>
                  </a:ext>
                </a:extLst>
              </a:tr>
              <a:tr h="1440160">
                <a:tc>
                  <a:txBody>
                    <a:bodyPr/>
                    <a:lstStyle/>
                    <a:p>
                      <a:r>
                        <a:rPr lang="en-US" sz="1600" b="0" dirty="0"/>
                        <a:t>Intel Core i7 Processor</a:t>
                      </a:r>
                    </a:p>
                  </a:txBody>
                  <a:tcPr/>
                </a:tc>
                <a:tc>
                  <a:txBody>
                    <a:bodyPr/>
                    <a:lstStyle/>
                    <a:p>
                      <a:r>
                        <a:rPr lang="en-US" sz="1600" b="0" dirty="0"/>
                        <a:t>Intel Core i7</a:t>
                      </a:r>
                      <a:r>
                        <a:rPr lang="en-US" sz="1600" b="0" baseline="0" dirty="0"/>
                        <a:t> Processor</a:t>
                      </a:r>
                      <a:endParaRPr lang="en-US" sz="1600" b="0" dirty="0"/>
                    </a:p>
                  </a:txBody>
                  <a:tcPr/>
                </a:tc>
                <a:tc>
                  <a:txBody>
                    <a:bodyPr/>
                    <a:lstStyle/>
                    <a:p>
                      <a:r>
                        <a:rPr lang="en-US" sz="1600" b="0" dirty="0"/>
                        <a:t>Intel</a:t>
                      </a:r>
                      <a:r>
                        <a:rPr lang="en-US" sz="1600" b="0" baseline="0" dirty="0"/>
                        <a:t> Core i5 Processor</a:t>
                      </a:r>
                      <a:endParaRPr lang="en-US" sz="1600" b="0" dirty="0"/>
                    </a:p>
                  </a:txBody>
                  <a:tcPr/>
                </a:tc>
                <a:extLst>
                  <a:ext uri="{0D108BD9-81ED-4DB2-BD59-A6C34878D82A}">
                    <a16:rowId xmlns:a16="http://schemas.microsoft.com/office/drawing/2014/main" val="4084664092"/>
                  </a:ext>
                </a:extLst>
              </a:tr>
              <a:tr h="1440160">
                <a:tc>
                  <a:txBody>
                    <a:bodyPr/>
                    <a:lstStyle/>
                    <a:p>
                      <a:r>
                        <a:rPr lang="en-US" sz="1600" b="0" dirty="0"/>
                        <a:t>Intel Core i9</a:t>
                      </a:r>
                      <a:r>
                        <a:rPr lang="en-US" sz="1600" b="0" baseline="0" dirty="0"/>
                        <a:t> Processor</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Intel Core i9</a:t>
                      </a:r>
                      <a:r>
                        <a:rPr lang="en-US" sz="1600" b="0" baseline="0" dirty="0"/>
                        <a:t> Processor</a:t>
                      </a:r>
                      <a:endParaRPr lang="en-US" sz="1600" b="0" dirty="0"/>
                    </a:p>
                    <a:p>
                      <a:endParaRPr lang="en-US" sz="1600" b="0" dirty="0"/>
                    </a:p>
                  </a:txBody>
                  <a:tcPr/>
                </a:tc>
                <a:tc>
                  <a:txBody>
                    <a:bodyPr/>
                    <a:lstStyle/>
                    <a:p>
                      <a:r>
                        <a:rPr lang="en-US" sz="1600" b="0" dirty="0"/>
                        <a:t>Intel Pentium Processor</a:t>
                      </a:r>
                    </a:p>
                  </a:txBody>
                  <a:tcPr/>
                </a:tc>
                <a:extLst>
                  <a:ext uri="{0D108BD9-81ED-4DB2-BD59-A6C34878D82A}">
                    <a16:rowId xmlns:a16="http://schemas.microsoft.com/office/drawing/2014/main" val="1337473350"/>
                  </a:ext>
                </a:extLst>
              </a:tr>
              <a:tr h="1296144">
                <a:tc>
                  <a:txBody>
                    <a:bodyPr/>
                    <a:lstStyle/>
                    <a:p>
                      <a:endParaRPr lang="en-US" sz="1600" b="0" dirty="0"/>
                    </a:p>
                  </a:txBody>
                  <a:tcPr/>
                </a:tc>
                <a:tc>
                  <a:txBody>
                    <a:bodyPr/>
                    <a:lstStyle/>
                    <a:p>
                      <a:endParaRPr lang="en-US" sz="1600" b="0" dirty="0"/>
                    </a:p>
                  </a:txBody>
                  <a:tcPr/>
                </a:tc>
                <a:tc>
                  <a:txBody>
                    <a:bodyPr/>
                    <a:lstStyle/>
                    <a:p>
                      <a:r>
                        <a:rPr lang="en-US" sz="1600" b="0" dirty="0"/>
                        <a:t>Intel Celeron Processor</a:t>
                      </a:r>
                    </a:p>
                  </a:txBody>
                  <a:tcPr/>
                </a:tc>
                <a:extLst>
                  <a:ext uri="{0D108BD9-81ED-4DB2-BD59-A6C34878D82A}">
                    <a16:rowId xmlns:a16="http://schemas.microsoft.com/office/drawing/2014/main" val="1656898891"/>
                  </a:ext>
                </a:extLst>
              </a:tr>
            </a:tbl>
          </a:graphicData>
        </a:graphic>
      </p:graphicFrame>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0" b="97143" l="0" r="97143"/>
                    </a14:imgEffect>
                  </a14:imgLayer>
                </a14:imgProps>
              </a:ext>
            </a:extLst>
          </a:blip>
          <a:stretch>
            <a:fillRect/>
          </a:stretch>
        </p:blipFill>
        <p:spPr>
          <a:xfrm>
            <a:off x="9912424" y="4261061"/>
            <a:ext cx="1080120" cy="1080120"/>
          </a:xfrm>
          <a:prstGeom prst="rect">
            <a:avLst/>
          </a:prstGeom>
        </p:spPr>
      </p:pic>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backgroundRemoval t="952" b="99048" l="0" r="100000"/>
                    </a14:imgEffect>
                  </a14:imgLayer>
                </a14:imgProps>
              </a:ext>
            </a:extLst>
          </a:blip>
          <a:stretch>
            <a:fillRect/>
          </a:stretch>
        </p:blipFill>
        <p:spPr>
          <a:xfrm>
            <a:off x="10004476" y="5688037"/>
            <a:ext cx="1000125" cy="1000125"/>
          </a:xfrm>
          <a:prstGeom prst="rect">
            <a:avLst/>
          </a:prstGeom>
        </p:spPr>
      </p:pic>
      <p:pic>
        <p:nvPicPr>
          <p:cNvPr id="14" name="Picture 13"/>
          <p:cNvPicPr>
            <a:picLocks noChangeAspect="1"/>
          </p:cNvPicPr>
          <p:nvPr/>
        </p:nvPicPr>
        <p:blipFill>
          <a:blip r:embed="rId7"/>
          <a:stretch>
            <a:fillRect/>
          </a:stretch>
        </p:blipFill>
        <p:spPr>
          <a:xfrm>
            <a:off x="6528048" y="1484784"/>
            <a:ext cx="936104" cy="936104"/>
          </a:xfrm>
          <a:prstGeom prst="rect">
            <a:avLst/>
          </a:prstGeom>
        </p:spPr>
      </p:pic>
      <p:pic>
        <p:nvPicPr>
          <p:cNvPr id="15" name="Picture 14"/>
          <p:cNvPicPr>
            <a:picLocks noChangeAspect="1"/>
          </p:cNvPicPr>
          <p:nvPr/>
        </p:nvPicPr>
        <p:blipFill rotWithShape="1">
          <a:blip r:embed="rId8"/>
          <a:srcRect l="12201" r="12201"/>
          <a:stretch/>
        </p:blipFill>
        <p:spPr>
          <a:xfrm>
            <a:off x="6516985" y="2907909"/>
            <a:ext cx="947167" cy="939664"/>
          </a:xfrm>
          <a:prstGeom prst="rect">
            <a:avLst/>
          </a:prstGeom>
        </p:spPr>
      </p:pic>
      <p:pic>
        <p:nvPicPr>
          <p:cNvPr id="16" name="Picture 15"/>
          <p:cNvPicPr>
            <a:picLocks noChangeAspect="1"/>
          </p:cNvPicPr>
          <p:nvPr/>
        </p:nvPicPr>
        <p:blipFill rotWithShape="1">
          <a:blip r:embed="rId9"/>
          <a:srcRect l="12201" r="12201"/>
          <a:stretch/>
        </p:blipFill>
        <p:spPr>
          <a:xfrm>
            <a:off x="9984707" y="2919431"/>
            <a:ext cx="935554" cy="928142"/>
          </a:xfrm>
          <a:prstGeom prst="rect">
            <a:avLst/>
          </a:prstGeom>
        </p:spPr>
      </p:pic>
      <p:pic>
        <p:nvPicPr>
          <p:cNvPr id="18" name="Picture 17"/>
          <p:cNvPicPr>
            <a:picLocks noChangeAspect="1"/>
          </p:cNvPicPr>
          <p:nvPr/>
        </p:nvPicPr>
        <p:blipFill rotWithShape="1">
          <a:blip r:embed="rId8"/>
          <a:srcRect l="12201" r="12201"/>
          <a:stretch/>
        </p:blipFill>
        <p:spPr>
          <a:xfrm>
            <a:off x="2700559" y="2891141"/>
            <a:ext cx="947167" cy="939664"/>
          </a:xfrm>
          <a:prstGeom prst="rect">
            <a:avLst/>
          </a:prstGeom>
        </p:spPr>
      </p:pic>
      <p:pic>
        <p:nvPicPr>
          <p:cNvPr id="19" name="Picture 18"/>
          <p:cNvPicPr>
            <a:picLocks noChangeAspect="1"/>
          </p:cNvPicPr>
          <p:nvPr/>
        </p:nvPicPr>
        <p:blipFill>
          <a:blip r:embed="rId7"/>
          <a:stretch>
            <a:fillRect/>
          </a:stretch>
        </p:blipFill>
        <p:spPr>
          <a:xfrm>
            <a:off x="2692177" y="1484784"/>
            <a:ext cx="936104" cy="936104"/>
          </a:xfrm>
          <a:prstGeom prst="rect">
            <a:avLst/>
          </a:prstGeom>
        </p:spPr>
      </p:pic>
      <p:pic>
        <p:nvPicPr>
          <p:cNvPr id="20" name="Picture 19"/>
          <p:cNvPicPr>
            <a:picLocks noChangeAspect="1"/>
          </p:cNvPicPr>
          <p:nvPr/>
        </p:nvPicPr>
        <p:blipFill>
          <a:blip r:embed="rId10"/>
          <a:stretch>
            <a:fillRect/>
          </a:stretch>
        </p:blipFill>
        <p:spPr>
          <a:xfrm>
            <a:off x="9867020" y="1459657"/>
            <a:ext cx="993798" cy="993798"/>
          </a:xfrm>
          <a:prstGeom prst="rect">
            <a:avLst/>
          </a:prstGeom>
        </p:spPr>
      </p:pic>
      <p:pic>
        <p:nvPicPr>
          <p:cNvPr id="2" name="Picture 2" descr="Intel Core i9-10900K 3.70GHz 10 Core CPU, BOX, 5.3GHz Turbo | Punch  Technology">
            <a:extLst>
              <a:ext uri="{FF2B5EF4-FFF2-40B4-BE49-F238E27FC236}">
                <a16:creationId xmlns:a16="http://schemas.microsoft.com/office/drawing/2014/main" id="{E0C4CFC2-6D19-7624-2586-1B81920124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92834" y="4019932"/>
            <a:ext cx="1494328" cy="14943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ntel Core i9-10900K 3.70GHz 10 Core CPU, BOX, 5.3GHz Turbo | Punch  Technology">
            <a:extLst>
              <a:ext uri="{FF2B5EF4-FFF2-40B4-BE49-F238E27FC236}">
                <a16:creationId xmlns:a16="http://schemas.microsoft.com/office/drawing/2014/main" id="{FB8166BF-C698-2E16-1ABA-288D488A84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86424" y="4027568"/>
            <a:ext cx="1494328" cy="1494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310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 descr="Image result for arduino logo"/>
          <p:cNvSpPr/>
          <p:nvPr/>
        </p:nvSpPr>
        <p:spPr>
          <a:xfrm>
            <a:off x="155575" y="-144462"/>
            <a:ext cx="304800" cy="304801"/>
          </a:xfrm>
          <a:prstGeom prst="rect">
            <a:avLst/>
          </a:prstGeom>
          <a:noFill/>
          <a:ln>
            <a:noFill/>
          </a:ln>
        </p:spPr>
        <p:txBody>
          <a:bodyPr spcFirstLastPara="1" wrap="square" lIns="91433" tIns="45700" rIns="91433" bIns="45700" anchor="t" anchorCtr="0">
            <a:noAutofit/>
          </a:bodyPr>
          <a:lstStyle/>
          <a:p>
            <a:endParaRPr sz="1400">
              <a:solidFill>
                <a:srgbClr val="000000"/>
              </a:solidFill>
              <a:latin typeface="Arial"/>
              <a:ea typeface="Arial"/>
              <a:cs typeface="Arial"/>
              <a:sym typeface="Arial"/>
            </a:endParaRPr>
          </a:p>
        </p:txBody>
      </p:sp>
      <p:sp>
        <p:nvSpPr>
          <p:cNvPr id="278" name="Google Shape;278;p5"/>
          <p:cNvSpPr txBox="1"/>
          <p:nvPr/>
        </p:nvSpPr>
        <p:spPr>
          <a:xfrm>
            <a:off x="3618637" y="610839"/>
            <a:ext cx="5306096" cy="707846"/>
          </a:xfrm>
          <a:prstGeom prst="rect">
            <a:avLst/>
          </a:prstGeom>
          <a:noFill/>
          <a:ln>
            <a:noFill/>
          </a:ln>
        </p:spPr>
        <p:txBody>
          <a:bodyPr spcFirstLastPara="1" wrap="square" lIns="91400" tIns="45700" rIns="91400" bIns="45700" anchor="t" anchorCtr="0">
            <a:spAutoFit/>
          </a:bodyPr>
          <a:lstStyle/>
          <a:p>
            <a:r>
              <a:rPr lang="en-GB" sz="4000" b="1" dirty="0">
                <a:solidFill>
                  <a:schemeClr val="dk1"/>
                </a:solidFill>
                <a:latin typeface="Calibri"/>
                <a:ea typeface="Calibri"/>
                <a:cs typeface="Calibri"/>
                <a:sym typeface="Calibri"/>
              </a:rPr>
              <a:t>OBJECTIVES FOR TODAY</a:t>
            </a:r>
            <a:endParaRPr sz="4000" b="1" dirty="0">
              <a:solidFill>
                <a:schemeClr val="dk1"/>
              </a:solidFill>
              <a:latin typeface="Calibri"/>
              <a:ea typeface="Calibri"/>
              <a:cs typeface="Calibri"/>
              <a:sym typeface="Calibri"/>
            </a:endParaRPr>
          </a:p>
        </p:txBody>
      </p:sp>
      <p:pic>
        <p:nvPicPr>
          <p:cNvPr id="279" name="Google Shape;279;p5"/>
          <p:cNvPicPr preferRelativeResize="0"/>
          <p:nvPr/>
        </p:nvPicPr>
        <p:blipFill rotWithShape="1">
          <a:blip r:embed="rId3">
            <a:alphaModFix/>
          </a:blip>
          <a:srcRect/>
          <a:stretch/>
        </p:blipFill>
        <p:spPr>
          <a:xfrm>
            <a:off x="2873879" y="516788"/>
            <a:ext cx="801896" cy="801896"/>
          </a:xfrm>
          <a:prstGeom prst="rect">
            <a:avLst/>
          </a:prstGeom>
          <a:noFill/>
          <a:ln>
            <a:noFill/>
          </a:ln>
        </p:spPr>
      </p:pic>
      <p:pic>
        <p:nvPicPr>
          <p:cNvPr id="280" name="Google Shape;280;p5"/>
          <p:cNvPicPr preferRelativeResize="0"/>
          <p:nvPr/>
        </p:nvPicPr>
        <p:blipFill rotWithShape="1">
          <a:blip r:embed="rId3">
            <a:alphaModFix/>
          </a:blip>
          <a:srcRect/>
          <a:stretch/>
        </p:blipFill>
        <p:spPr>
          <a:xfrm>
            <a:off x="8882620" y="516788"/>
            <a:ext cx="801896" cy="801896"/>
          </a:xfrm>
          <a:prstGeom prst="rect">
            <a:avLst/>
          </a:prstGeom>
          <a:noFill/>
          <a:ln>
            <a:noFill/>
          </a:ln>
        </p:spPr>
      </p:pic>
      <p:sp>
        <p:nvSpPr>
          <p:cNvPr id="2" name="Google Shape;281;p5">
            <a:extLst>
              <a:ext uri="{FF2B5EF4-FFF2-40B4-BE49-F238E27FC236}">
                <a16:creationId xmlns:a16="http://schemas.microsoft.com/office/drawing/2014/main" id="{E72FBEC3-1ACE-3064-EBB0-AF72685D324C}"/>
              </a:ext>
            </a:extLst>
          </p:cNvPr>
          <p:cNvSpPr txBox="1"/>
          <p:nvPr/>
        </p:nvSpPr>
        <p:spPr>
          <a:xfrm>
            <a:off x="1256600" y="2545226"/>
            <a:ext cx="10356280" cy="4431928"/>
          </a:xfrm>
          <a:prstGeom prst="rect">
            <a:avLst/>
          </a:prstGeom>
          <a:noFill/>
          <a:ln>
            <a:noFill/>
          </a:ln>
        </p:spPr>
        <p:txBody>
          <a:bodyPr spcFirstLastPara="1" wrap="square" lIns="121900" tIns="60933" rIns="121900" bIns="60933" anchor="t" anchorCtr="0">
            <a:spAutoFit/>
          </a:bodyPr>
          <a:lstStyle/>
          <a:p>
            <a:pPr marL="571500" indent="-571500">
              <a:buClr>
                <a:srgbClr val="000000"/>
              </a:buClr>
              <a:buSzPts val="2400"/>
              <a:buFont typeface="Wingdings" panose="05000000000000000000" pitchFamily="2" charset="2"/>
              <a:buChar char="ü"/>
            </a:pPr>
            <a:r>
              <a:rPr lang="en-US" sz="4000" dirty="0">
                <a:ea typeface="Arial"/>
                <a:cs typeface="Arial" panose="020B0604020202020204" pitchFamily="34" charset="0"/>
                <a:sym typeface="Arial"/>
              </a:rPr>
              <a:t>What is </a:t>
            </a:r>
            <a:r>
              <a:rPr lang="en-US" sz="4000" b="1" dirty="0">
                <a:ea typeface="Arial"/>
                <a:cs typeface="Arial" panose="020B0604020202020204" pitchFamily="34" charset="0"/>
                <a:sym typeface="Arial"/>
              </a:rPr>
              <a:t>Motherboard</a:t>
            </a:r>
            <a:r>
              <a:rPr lang="en-US" sz="4000" dirty="0">
                <a:ea typeface="Arial"/>
                <a:cs typeface="Arial" panose="020B0604020202020204" pitchFamily="34" charset="0"/>
                <a:sym typeface="Arial"/>
              </a:rPr>
              <a:t> </a:t>
            </a:r>
            <a:endParaRPr lang="en-US" sz="4000" b="1" dirty="0">
              <a:ea typeface="Arial"/>
              <a:cs typeface="Arial" panose="020B0604020202020204" pitchFamily="34" charset="0"/>
              <a:sym typeface="Arial"/>
            </a:endParaRPr>
          </a:p>
          <a:p>
            <a:pPr marL="571500" indent="-571500">
              <a:buClr>
                <a:srgbClr val="000000"/>
              </a:buClr>
              <a:buSzPts val="2400"/>
              <a:buFont typeface="Wingdings" panose="05000000000000000000" pitchFamily="2" charset="2"/>
              <a:buChar char="ü"/>
            </a:pPr>
            <a:r>
              <a:rPr lang="en-US" sz="4000" dirty="0">
                <a:ea typeface="Arial"/>
                <a:cs typeface="Arial" panose="020B0604020202020204" pitchFamily="34" charset="0"/>
                <a:sym typeface="Arial"/>
              </a:rPr>
              <a:t>Components that connected to Motherboard</a:t>
            </a:r>
          </a:p>
          <a:p>
            <a:pPr marL="571500" indent="-571500">
              <a:buClr>
                <a:srgbClr val="000000"/>
              </a:buClr>
              <a:buSzPts val="2400"/>
              <a:buFont typeface="Wingdings" panose="05000000000000000000" pitchFamily="2" charset="2"/>
              <a:buChar char="ü"/>
            </a:pPr>
            <a:r>
              <a:rPr lang="en-US" sz="4000" dirty="0">
                <a:ea typeface="Arial"/>
                <a:cs typeface="Arial" panose="020B0604020202020204" pitchFamily="34" charset="0"/>
                <a:sym typeface="Arial"/>
              </a:rPr>
              <a:t>What is </a:t>
            </a:r>
            <a:r>
              <a:rPr lang="en-US" sz="4000" b="1" dirty="0">
                <a:ea typeface="Arial"/>
                <a:cs typeface="Arial" panose="020B0604020202020204" pitchFamily="34" charset="0"/>
                <a:sym typeface="Arial"/>
              </a:rPr>
              <a:t>CPU? </a:t>
            </a:r>
          </a:p>
          <a:p>
            <a:pPr marL="571500" indent="-571500">
              <a:buClr>
                <a:srgbClr val="000000"/>
              </a:buClr>
              <a:buSzPts val="2400"/>
              <a:buFont typeface="Wingdings" panose="05000000000000000000" pitchFamily="2" charset="2"/>
              <a:buChar char="ü"/>
            </a:pPr>
            <a:r>
              <a:rPr lang="en-US" sz="4000" dirty="0">
                <a:ea typeface="Arial"/>
                <a:cs typeface="Arial" panose="020B0604020202020204" pitchFamily="34" charset="0"/>
                <a:sym typeface="Arial"/>
              </a:rPr>
              <a:t>How does CPU work?</a:t>
            </a:r>
          </a:p>
          <a:p>
            <a:pPr marL="571500" indent="-571500">
              <a:buClr>
                <a:srgbClr val="000000"/>
              </a:buClr>
              <a:buSzPts val="2400"/>
              <a:buFont typeface="Wingdings" panose="05000000000000000000" pitchFamily="2" charset="2"/>
              <a:buChar char="ü"/>
            </a:pPr>
            <a:endParaRPr lang="en-US" sz="4000" dirty="0">
              <a:ea typeface="Arial"/>
              <a:cs typeface="Arial" panose="020B0604020202020204" pitchFamily="34" charset="0"/>
              <a:sym typeface="Arial"/>
            </a:endParaRPr>
          </a:p>
          <a:p>
            <a:pPr marL="571500" indent="-571500">
              <a:buClr>
                <a:srgbClr val="000000"/>
              </a:buClr>
              <a:buSzPts val="2400"/>
              <a:buFont typeface="Wingdings" panose="05000000000000000000" pitchFamily="2" charset="2"/>
              <a:buChar char="ü"/>
            </a:pPr>
            <a:endParaRPr lang="en-US" sz="4000" b="1" dirty="0">
              <a:ea typeface="Arial"/>
              <a:cs typeface="Arial" panose="020B0604020202020204" pitchFamily="34" charset="0"/>
              <a:sym typeface="Arial"/>
            </a:endParaRPr>
          </a:p>
          <a:p>
            <a:pPr>
              <a:buClr>
                <a:srgbClr val="000000"/>
              </a:buClr>
              <a:buSzPts val="2400"/>
            </a:pPr>
            <a:endParaRPr lang="en-US" sz="4000" b="1" dirty="0">
              <a:ea typeface="Arial"/>
              <a:cs typeface="Arial" panose="020B0604020202020204" pitchFamily="34" charset="0"/>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0FCEBE9-52EC-1764-D35F-4DD62FD36F9F}"/>
              </a:ext>
            </a:extLst>
          </p:cNvPr>
          <p:cNvSpPr txBox="1">
            <a:spLocks/>
          </p:cNvSpPr>
          <p:nvPr/>
        </p:nvSpPr>
        <p:spPr bwMode="auto">
          <a:xfrm>
            <a:off x="2710207" y="0"/>
            <a:ext cx="6635080" cy="9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b="1" kern="1200" cap="all">
                <a:solidFill>
                  <a:srgbClr val="22BBEA"/>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dirty="0">
                <a:solidFill>
                  <a:srgbClr val="0070C0"/>
                </a:solidFill>
              </a:rPr>
              <a:t>Technology on Cpu </a:t>
            </a:r>
          </a:p>
        </p:txBody>
      </p:sp>
      <p:sp>
        <p:nvSpPr>
          <p:cNvPr id="4" name="Rectangle 3">
            <a:extLst>
              <a:ext uri="{FF2B5EF4-FFF2-40B4-BE49-F238E27FC236}">
                <a16:creationId xmlns:a16="http://schemas.microsoft.com/office/drawing/2014/main" id="{D878F6AB-60C9-C319-A901-B407E2EC3151}"/>
              </a:ext>
            </a:extLst>
          </p:cNvPr>
          <p:cNvSpPr/>
          <p:nvPr/>
        </p:nvSpPr>
        <p:spPr>
          <a:xfrm>
            <a:off x="811925" y="1716021"/>
            <a:ext cx="7560840" cy="3483261"/>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3000" dirty="0"/>
              <a:t>64-bit processing</a:t>
            </a:r>
          </a:p>
          <a:p>
            <a:pPr marL="285750" indent="-285750">
              <a:lnSpc>
                <a:spcPct val="150000"/>
              </a:lnSpc>
              <a:buFont typeface="Wingdings" panose="05000000000000000000" pitchFamily="2" charset="2"/>
              <a:buChar char="§"/>
            </a:pPr>
            <a:r>
              <a:rPr lang="en-US" sz="3000" dirty="0"/>
              <a:t>Clock speed</a:t>
            </a:r>
          </a:p>
          <a:p>
            <a:pPr marL="285750" indent="-285750">
              <a:lnSpc>
                <a:spcPct val="150000"/>
              </a:lnSpc>
              <a:buFont typeface="Wingdings" panose="05000000000000000000" pitchFamily="2" charset="2"/>
              <a:buChar char="§"/>
            </a:pPr>
            <a:r>
              <a:rPr lang="en-US" sz="3000" dirty="0"/>
              <a:t>CPU Cores</a:t>
            </a:r>
          </a:p>
          <a:p>
            <a:pPr marL="285750" indent="-285750">
              <a:lnSpc>
                <a:spcPct val="150000"/>
              </a:lnSpc>
              <a:buFont typeface="Wingdings" panose="05000000000000000000" pitchFamily="2" charset="2"/>
              <a:buChar char="§"/>
            </a:pPr>
            <a:r>
              <a:rPr lang="en-US" sz="3000" dirty="0"/>
              <a:t>Virtualization support</a:t>
            </a:r>
          </a:p>
          <a:p>
            <a:pPr marL="285750" indent="-285750">
              <a:lnSpc>
                <a:spcPct val="150000"/>
              </a:lnSpc>
              <a:buFont typeface="Wingdings" panose="05000000000000000000" pitchFamily="2" charset="2"/>
              <a:buChar char="§"/>
            </a:pPr>
            <a:r>
              <a:rPr lang="en-US" sz="3000" dirty="0"/>
              <a:t>Integrated graphics processing unit (GPU)</a:t>
            </a:r>
          </a:p>
        </p:txBody>
      </p:sp>
      <p:sp>
        <p:nvSpPr>
          <p:cNvPr id="2" name="AutoShape 2" descr="Image result for CPU intel">
            <a:hlinkClick r:id="rId3"/>
            <a:extLst>
              <a:ext uri="{FF2B5EF4-FFF2-40B4-BE49-F238E27FC236}">
                <a16:creationId xmlns:a16="http://schemas.microsoft.com/office/drawing/2014/main" id="{99A3B34A-A2F7-E3C1-E4C1-09D80F22EFA2}"/>
              </a:ext>
            </a:extLst>
          </p:cNvPr>
          <p:cNvSpPr>
            <a:spLocks noChangeAspect="1" noChangeArrowheads="1"/>
          </p:cNvSpPr>
          <p:nvPr/>
        </p:nvSpPr>
        <p:spPr bwMode="auto">
          <a:xfrm>
            <a:off x="1679575" y="-2809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4" descr="Image result for CPU intel">
            <a:hlinkClick r:id="rId3"/>
            <a:extLst>
              <a:ext uri="{FF2B5EF4-FFF2-40B4-BE49-F238E27FC236}">
                <a16:creationId xmlns:a16="http://schemas.microsoft.com/office/drawing/2014/main" id="{7BB10A31-E9F3-0079-73F6-6B80298BF389}"/>
              </a:ext>
            </a:extLst>
          </p:cNvPr>
          <p:cNvSpPr>
            <a:spLocks noChangeAspect="1" noChangeArrowheads="1"/>
          </p:cNvSpPr>
          <p:nvPr/>
        </p:nvSpPr>
        <p:spPr bwMode="auto">
          <a:xfrm>
            <a:off x="1831975" y="-1285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TextBox 5">
            <a:extLst>
              <a:ext uri="{FF2B5EF4-FFF2-40B4-BE49-F238E27FC236}">
                <a16:creationId xmlns:a16="http://schemas.microsoft.com/office/drawing/2014/main" id="{CFE951B4-ED54-5708-4B1E-426E33C61A8B}"/>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7" name="Picture 8">
            <a:extLst>
              <a:ext uri="{FF2B5EF4-FFF2-40B4-BE49-F238E27FC236}">
                <a16:creationId xmlns:a16="http://schemas.microsoft.com/office/drawing/2014/main" id="{198C7D41-8130-8E15-5998-760135339A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80"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a:extLst>
              <a:ext uri="{FF2B5EF4-FFF2-40B4-BE49-F238E27FC236}">
                <a16:creationId xmlns:a16="http://schemas.microsoft.com/office/drawing/2014/main" id="{6DE69C44-069F-D59E-7CD6-DA18A7F6F505}"/>
              </a:ext>
            </a:extLst>
          </p:cNvPr>
          <p:cNvSpPr txBox="1">
            <a:spLocks noChangeArrowheads="1"/>
          </p:cNvSpPr>
          <p:nvPr/>
        </p:nvSpPr>
        <p:spPr bwMode="auto">
          <a:xfrm>
            <a:off x="29082" y="910886"/>
            <a:ext cx="6463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10 MIN</a:t>
            </a:r>
            <a:endParaRPr lang="en-US" altLang="en-US" sz="1200" dirty="0">
              <a:solidFill>
                <a:srgbClr val="FF0000"/>
              </a:solidFill>
            </a:endParaRPr>
          </a:p>
        </p:txBody>
      </p:sp>
      <p:pic>
        <p:nvPicPr>
          <p:cNvPr id="9" name="Picture 10">
            <a:extLst>
              <a:ext uri="{FF2B5EF4-FFF2-40B4-BE49-F238E27FC236}">
                <a16:creationId xmlns:a16="http://schemas.microsoft.com/office/drawing/2014/main" id="{BAA2CA33-3FC2-E8CB-3277-7F452436130A}"/>
              </a:ext>
            </a:extLst>
          </p:cNvPr>
          <p:cNvPicPr>
            <a:picLocks noChangeAspect="1" noChangeArrowheads="1"/>
          </p:cNvPicPr>
          <p:nvPr/>
        </p:nvPicPr>
        <p:blipFill>
          <a:blip r:embed="rId5"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795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2778460" y="241598"/>
            <a:ext cx="6635080" cy="9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b="1" kern="1200" cap="all">
                <a:solidFill>
                  <a:srgbClr val="22BBEA"/>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dirty="0"/>
              <a:t>Selecting CPU</a:t>
            </a:r>
          </a:p>
        </p:txBody>
      </p:sp>
      <p:sp>
        <p:nvSpPr>
          <p:cNvPr id="6" name="TextBox 5"/>
          <p:cNvSpPr txBox="1"/>
          <p:nvPr/>
        </p:nvSpPr>
        <p:spPr>
          <a:xfrm>
            <a:off x="1385881" y="1376828"/>
            <a:ext cx="9958393" cy="584775"/>
          </a:xfrm>
          <a:prstGeom prst="rect">
            <a:avLst/>
          </a:prstGeom>
          <a:noFill/>
          <a:ln>
            <a:noFill/>
          </a:ln>
          <a:effectLst/>
          <a:scene3d>
            <a:camera prst="perspectiveFront"/>
            <a:lightRig rig="soft" dir="t">
              <a:rot lat="0" lon="0" rev="0"/>
            </a:lightRig>
          </a:scene3d>
          <a:sp3d contourW="44450" prstMaterial="matte">
            <a:bevelT w="63500" h="63500" prst="artDeco"/>
            <a:contourClr>
              <a:srgbClr val="FFFFFF"/>
            </a:contourClr>
          </a:sp3d>
        </p:spPr>
        <p:txBody>
          <a:bodyPr wrap="square" rtlCol="0">
            <a:spAutoFit/>
            <a:sp3d/>
          </a:bodyPr>
          <a:lstStyle/>
          <a:p>
            <a:pPr algn="ctr"/>
            <a:r>
              <a:rPr lang="en-US" sz="3200" b="1" dirty="0">
                <a:effectLst/>
              </a:rPr>
              <a:t>What’s information you need to check before select CPU</a:t>
            </a:r>
          </a:p>
        </p:txBody>
      </p:sp>
      <p:sp>
        <p:nvSpPr>
          <p:cNvPr id="13" name="Rectangle 12"/>
          <p:cNvSpPr/>
          <p:nvPr/>
        </p:nvSpPr>
        <p:spPr>
          <a:xfrm>
            <a:off x="5500570" y="2721594"/>
            <a:ext cx="5707998" cy="699009"/>
          </a:xfrm>
          <a:prstGeom prst="rect">
            <a:avLst/>
          </a:prstGeom>
          <a:solidFill>
            <a:srgbClr val="009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Check motherboard Manufacturers</a:t>
            </a:r>
            <a:endParaRPr lang="en-US" sz="2000" dirty="0">
              <a:solidFill>
                <a:schemeClr val="bg1"/>
              </a:solidFill>
            </a:endParaRPr>
          </a:p>
        </p:txBody>
      </p:sp>
      <p:sp>
        <p:nvSpPr>
          <p:cNvPr id="9" name="Rectangle 8"/>
          <p:cNvSpPr/>
          <p:nvPr/>
        </p:nvSpPr>
        <p:spPr>
          <a:xfrm>
            <a:off x="5500570" y="3704407"/>
            <a:ext cx="5707997" cy="699009"/>
          </a:xfrm>
          <a:prstGeom prst="rect">
            <a:avLst/>
          </a:prstGeom>
          <a:solidFill>
            <a:srgbClr val="009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Go To Manufacturers</a:t>
            </a:r>
            <a:r>
              <a:rPr lang="en-US" sz="2400" dirty="0">
                <a:solidFill>
                  <a:schemeClr val="bg1"/>
                </a:solidFill>
              </a:rPr>
              <a:t> </a:t>
            </a:r>
            <a:r>
              <a:rPr lang="en-US" sz="2400" b="1" dirty="0">
                <a:solidFill>
                  <a:schemeClr val="bg1"/>
                </a:solidFill>
              </a:rPr>
              <a:t>Websites</a:t>
            </a:r>
            <a:endParaRPr lang="en-US" sz="2400" dirty="0">
              <a:solidFill>
                <a:schemeClr val="bg1"/>
              </a:solidFill>
            </a:endParaRPr>
          </a:p>
        </p:txBody>
      </p:sp>
      <p:sp>
        <p:nvSpPr>
          <p:cNvPr id="10" name="Rectangle 9"/>
          <p:cNvSpPr/>
          <p:nvPr/>
        </p:nvSpPr>
        <p:spPr>
          <a:xfrm>
            <a:off x="5500570" y="4687220"/>
            <a:ext cx="5707997" cy="699009"/>
          </a:xfrm>
          <a:prstGeom prst="rect">
            <a:avLst/>
          </a:prstGeom>
          <a:solidFill>
            <a:srgbClr val="009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Check spec and CPU support</a:t>
            </a:r>
          </a:p>
        </p:txBody>
      </p:sp>
      <p:pic>
        <p:nvPicPr>
          <p:cNvPr id="6148" name="Picture 4" descr="Garfield Thinking Question Mark GIF | GIFDB.com">
            <a:extLst>
              <a:ext uri="{FF2B5EF4-FFF2-40B4-BE49-F238E27FC236}">
                <a16:creationId xmlns:a16="http://schemas.microsoft.com/office/drawing/2014/main" id="{B8C3BD24-589E-BB93-A9A1-9CB7B7914A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09"/>
          <a:stretch/>
        </p:blipFill>
        <p:spPr bwMode="auto">
          <a:xfrm>
            <a:off x="240255" y="3295650"/>
            <a:ext cx="4472841" cy="3454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395405"/>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89A7065B-F441-A521-DB91-B4E4CB31ABB1}"/>
              </a:ext>
            </a:extLst>
          </p:cNvPr>
          <p:cNvSpPr txBox="1"/>
          <p:nvPr/>
        </p:nvSpPr>
        <p:spPr>
          <a:xfrm>
            <a:off x="0" y="0"/>
            <a:ext cx="2031937" cy="369332"/>
          </a:xfrm>
          <a:prstGeom prst="rect">
            <a:avLst/>
          </a:prstGeom>
          <a:solidFill>
            <a:srgbClr val="FF6699"/>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EXPLORE</a:t>
            </a:r>
          </a:p>
        </p:txBody>
      </p:sp>
      <p:pic>
        <p:nvPicPr>
          <p:cNvPr id="3" name="Picture 2">
            <a:extLst>
              <a:ext uri="{FF2B5EF4-FFF2-40B4-BE49-F238E27FC236}">
                <a16:creationId xmlns:a16="http://schemas.microsoft.com/office/drawing/2014/main" id="{0DD8A683-42BE-FBDF-E1BC-19482197334B}"/>
              </a:ext>
            </a:extLst>
          </p:cNvPr>
          <p:cNvPicPr>
            <a:picLocks noChangeAspect="1"/>
          </p:cNvPicPr>
          <p:nvPr/>
        </p:nvPicPr>
        <p:blipFill>
          <a:blip r:embed="rId3"/>
          <a:stretch>
            <a:fillRect/>
          </a:stretch>
        </p:blipFill>
        <p:spPr>
          <a:xfrm>
            <a:off x="915461" y="599552"/>
            <a:ext cx="186684" cy="371292"/>
          </a:xfrm>
          <a:prstGeom prst="rect">
            <a:avLst/>
          </a:prstGeom>
        </p:spPr>
      </p:pic>
      <p:pic>
        <p:nvPicPr>
          <p:cNvPr id="4" name="Picture 3">
            <a:extLst>
              <a:ext uri="{FF2B5EF4-FFF2-40B4-BE49-F238E27FC236}">
                <a16:creationId xmlns:a16="http://schemas.microsoft.com/office/drawing/2014/main" id="{C76D8F29-D380-A3E1-A492-30467C374CBC}"/>
              </a:ext>
            </a:extLst>
          </p:cNvPr>
          <p:cNvPicPr>
            <a:picLocks noChangeAspect="1"/>
          </p:cNvPicPr>
          <p:nvPr/>
        </p:nvPicPr>
        <p:blipFill>
          <a:blip r:embed="rId3"/>
          <a:stretch>
            <a:fillRect/>
          </a:stretch>
        </p:blipFill>
        <p:spPr>
          <a:xfrm>
            <a:off x="1287887" y="585977"/>
            <a:ext cx="186684" cy="371292"/>
          </a:xfrm>
          <a:prstGeom prst="rect">
            <a:avLst/>
          </a:prstGeom>
        </p:spPr>
      </p:pic>
      <p:pic>
        <p:nvPicPr>
          <p:cNvPr id="5" name="Picture 4">
            <a:extLst>
              <a:ext uri="{FF2B5EF4-FFF2-40B4-BE49-F238E27FC236}">
                <a16:creationId xmlns:a16="http://schemas.microsoft.com/office/drawing/2014/main" id="{CEF868AF-530A-B1A3-692B-D36404BD1FFA}"/>
              </a:ext>
            </a:extLst>
          </p:cNvPr>
          <p:cNvPicPr>
            <a:picLocks noChangeAspect="1"/>
          </p:cNvPicPr>
          <p:nvPr/>
        </p:nvPicPr>
        <p:blipFill>
          <a:blip r:embed="rId3"/>
          <a:stretch>
            <a:fillRect/>
          </a:stretch>
        </p:blipFill>
        <p:spPr>
          <a:xfrm>
            <a:off x="1102145" y="590503"/>
            <a:ext cx="186684" cy="371292"/>
          </a:xfrm>
          <a:prstGeom prst="rect">
            <a:avLst/>
          </a:prstGeom>
        </p:spPr>
      </p:pic>
      <p:pic>
        <p:nvPicPr>
          <p:cNvPr id="6" name="Picture 5">
            <a:extLst>
              <a:ext uri="{FF2B5EF4-FFF2-40B4-BE49-F238E27FC236}">
                <a16:creationId xmlns:a16="http://schemas.microsoft.com/office/drawing/2014/main" id="{4ACFAA6B-54A8-6A53-DDE4-AC3E18534D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48" y="486656"/>
            <a:ext cx="46513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8">
            <a:extLst>
              <a:ext uri="{FF2B5EF4-FFF2-40B4-BE49-F238E27FC236}">
                <a16:creationId xmlns:a16="http://schemas.microsoft.com/office/drawing/2014/main" id="{B7C7E592-93A6-87C4-8B90-490CFB3A7A7F}"/>
              </a:ext>
            </a:extLst>
          </p:cNvPr>
          <p:cNvSpPr txBox="1">
            <a:spLocks noChangeArrowheads="1"/>
          </p:cNvSpPr>
          <p:nvPr/>
        </p:nvSpPr>
        <p:spPr bwMode="auto">
          <a:xfrm>
            <a:off x="83990" y="1000667"/>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fr-FR" sz="1200" dirty="0"/>
              <a:t>5 MIN</a:t>
            </a:r>
            <a:endParaRPr lang="en-US" altLang="fr-FR" sz="1200" dirty="0">
              <a:solidFill>
                <a:srgbClr val="FF0000"/>
              </a:solidFill>
            </a:endParaRPr>
          </a:p>
        </p:txBody>
      </p:sp>
      <p:sp>
        <p:nvSpPr>
          <p:cNvPr id="18" name="Google Shape;321;p5">
            <a:extLst>
              <a:ext uri="{FF2B5EF4-FFF2-40B4-BE49-F238E27FC236}">
                <a16:creationId xmlns:a16="http://schemas.microsoft.com/office/drawing/2014/main" id="{0A00CADC-5AAD-40A4-63BC-F4C10BA6264B}"/>
              </a:ext>
            </a:extLst>
          </p:cNvPr>
          <p:cNvSpPr txBox="1"/>
          <p:nvPr/>
        </p:nvSpPr>
        <p:spPr>
          <a:xfrm rot="-695720">
            <a:off x="7085536" y="2282999"/>
            <a:ext cx="4123614" cy="461624"/>
          </a:xfrm>
          <a:prstGeom prst="rect">
            <a:avLst/>
          </a:prstGeom>
          <a:solidFill>
            <a:schemeClr val="lt1"/>
          </a:solidFill>
          <a:ln w="254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i="0" u="none" strike="noStrike" cap="none" dirty="0">
                <a:solidFill>
                  <a:schemeClr val="dk1"/>
                </a:solidFill>
                <a:latin typeface="Verdana"/>
                <a:ea typeface="Verdana"/>
                <a:cs typeface="Verdana"/>
                <a:sym typeface="Verdana"/>
              </a:rPr>
              <a:t>Mother | Main Board</a:t>
            </a:r>
            <a:endParaRPr sz="2800" dirty="0"/>
          </a:p>
        </p:txBody>
      </p:sp>
      <p:sp>
        <p:nvSpPr>
          <p:cNvPr id="19" name="Google Shape;322;p5">
            <a:extLst>
              <a:ext uri="{FF2B5EF4-FFF2-40B4-BE49-F238E27FC236}">
                <a16:creationId xmlns:a16="http://schemas.microsoft.com/office/drawing/2014/main" id="{2A102678-75F9-D5F4-B646-095935B5577A}"/>
              </a:ext>
            </a:extLst>
          </p:cNvPr>
          <p:cNvSpPr txBox="1"/>
          <p:nvPr/>
        </p:nvSpPr>
        <p:spPr>
          <a:xfrm rot="-509256">
            <a:off x="2245356" y="4511089"/>
            <a:ext cx="2158216" cy="461624"/>
          </a:xfrm>
          <a:prstGeom prst="rect">
            <a:avLst/>
          </a:prstGeom>
          <a:solidFill>
            <a:schemeClr val="lt1"/>
          </a:solidFill>
          <a:ln w="254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i="0" u="none" strike="noStrike" cap="none" dirty="0">
                <a:solidFill>
                  <a:schemeClr val="dk1"/>
                </a:solidFill>
                <a:latin typeface="Verdana"/>
                <a:ea typeface="Verdana"/>
                <a:cs typeface="Verdana"/>
                <a:sym typeface="Verdana"/>
              </a:rPr>
              <a:t>Processor</a:t>
            </a:r>
            <a:endParaRPr sz="2800" dirty="0"/>
          </a:p>
        </p:txBody>
      </p:sp>
      <p:sp>
        <p:nvSpPr>
          <p:cNvPr id="20" name="Google Shape;323;p5">
            <a:extLst>
              <a:ext uri="{FF2B5EF4-FFF2-40B4-BE49-F238E27FC236}">
                <a16:creationId xmlns:a16="http://schemas.microsoft.com/office/drawing/2014/main" id="{0AF061E1-A5BE-C521-B302-D661B044A07B}"/>
              </a:ext>
            </a:extLst>
          </p:cNvPr>
          <p:cNvSpPr txBox="1"/>
          <p:nvPr/>
        </p:nvSpPr>
        <p:spPr>
          <a:xfrm rot="991764">
            <a:off x="7437720" y="4898646"/>
            <a:ext cx="2199547" cy="461624"/>
          </a:xfrm>
          <a:prstGeom prst="rect">
            <a:avLst/>
          </a:prstGeom>
          <a:solidFill>
            <a:schemeClr val="lt1"/>
          </a:solidFill>
          <a:ln w="254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dirty="0">
                <a:solidFill>
                  <a:schemeClr val="dk1"/>
                </a:solidFill>
                <a:latin typeface="Verdana"/>
                <a:ea typeface="Verdana"/>
                <a:sym typeface="Verdana"/>
              </a:rPr>
              <a:t>SSD</a:t>
            </a:r>
            <a:endParaRPr sz="2800" dirty="0"/>
          </a:p>
        </p:txBody>
      </p:sp>
      <p:sp>
        <p:nvSpPr>
          <p:cNvPr id="21" name="Google Shape;317;p5">
            <a:extLst>
              <a:ext uri="{FF2B5EF4-FFF2-40B4-BE49-F238E27FC236}">
                <a16:creationId xmlns:a16="http://schemas.microsoft.com/office/drawing/2014/main" id="{BF98D3A0-2DBA-424D-2F12-64ECA1352563}"/>
              </a:ext>
            </a:extLst>
          </p:cNvPr>
          <p:cNvSpPr txBox="1">
            <a:spLocks/>
          </p:cNvSpPr>
          <p:nvPr/>
        </p:nvSpPr>
        <p:spPr>
          <a:xfrm>
            <a:off x="2950974" y="407913"/>
            <a:ext cx="6196369" cy="118836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rgbClr val="FF99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sz="6000" dirty="0">
                <a:solidFill>
                  <a:srgbClr val="00B050"/>
                </a:solidFill>
              </a:rPr>
              <a:t>WHAT IS …?</a:t>
            </a:r>
            <a:endParaRPr lang="en-GB" sz="2800" dirty="0"/>
          </a:p>
        </p:txBody>
      </p:sp>
      <p:sp>
        <p:nvSpPr>
          <p:cNvPr id="22" name="Google Shape;318;p5">
            <a:extLst>
              <a:ext uri="{FF2B5EF4-FFF2-40B4-BE49-F238E27FC236}">
                <a16:creationId xmlns:a16="http://schemas.microsoft.com/office/drawing/2014/main" id="{15091840-BEA2-F07C-317D-9D2399232108}"/>
              </a:ext>
            </a:extLst>
          </p:cNvPr>
          <p:cNvSpPr txBox="1"/>
          <p:nvPr/>
        </p:nvSpPr>
        <p:spPr>
          <a:xfrm>
            <a:off x="2314231" y="2720552"/>
            <a:ext cx="2177475" cy="523180"/>
          </a:xfrm>
          <a:prstGeom prst="rect">
            <a:avLst/>
          </a:prstGeom>
          <a:solidFill>
            <a:schemeClr val="lt1"/>
          </a:solidFill>
          <a:ln w="254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dirty="0"/>
              <a:t>Power supply</a:t>
            </a:r>
            <a:endParaRPr sz="2800" b="1" dirty="0"/>
          </a:p>
        </p:txBody>
      </p:sp>
      <p:pic>
        <p:nvPicPr>
          <p:cNvPr id="25" name="Google Shape;324;p5">
            <a:extLst>
              <a:ext uri="{FF2B5EF4-FFF2-40B4-BE49-F238E27FC236}">
                <a16:creationId xmlns:a16="http://schemas.microsoft.com/office/drawing/2014/main" id="{89647DEB-C32A-E01C-82DC-62C34354586D}"/>
              </a:ext>
            </a:extLst>
          </p:cNvPr>
          <p:cNvPicPr preferRelativeResize="0"/>
          <p:nvPr/>
        </p:nvPicPr>
        <p:blipFill rotWithShape="1">
          <a:blip r:embed="rId5">
            <a:alphaModFix/>
          </a:blip>
          <a:srcRect/>
          <a:stretch/>
        </p:blipFill>
        <p:spPr>
          <a:xfrm>
            <a:off x="4229662" y="3154331"/>
            <a:ext cx="3187839" cy="3175142"/>
          </a:xfrm>
          <a:prstGeom prst="rect">
            <a:avLst/>
          </a:prstGeom>
          <a:noFill/>
          <a:ln>
            <a:noFill/>
          </a:ln>
        </p:spPr>
      </p:pic>
    </p:spTree>
    <p:extLst>
      <p:ext uri="{BB962C8B-B14F-4D97-AF65-F5344CB8AC3E}">
        <p14:creationId xmlns:p14="http://schemas.microsoft.com/office/powerpoint/2010/main" val="123603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65A6-719A-F258-FF65-C87ECAA70F99}"/>
              </a:ext>
            </a:extLst>
          </p:cNvPr>
          <p:cNvSpPr txBox="1">
            <a:spLocks/>
          </p:cNvSpPr>
          <p:nvPr/>
        </p:nvSpPr>
        <p:spPr>
          <a:xfrm>
            <a:off x="3416033" y="0"/>
            <a:ext cx="5175849" cy="939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accent2"/>
                </a:solidFill>
                <a:latin typeface="Verdana" panose="020B0604030504040204" pitchFamily="34" charset="0"/>
                <a:ea typeface="Verdana" panose="020B0604030504040204" pitchFamily="34" charset="0"/>
              </a:rPr>
              <a:t>Computer Hardware</a:t>
            </a:r>
          </a:p>
        </p:txBody>
      </p:sp>
      <p:pic>
        <p:nvPicPr>
          <p:cNvPr id="5" name="Picture 4">
            <a:extLst>
              <a:ext uri="{FF2B5EF4-FFF2-40B4-BE49-F238E27FC236}">
                <a16:creationId xmlns:a16="http://schemas.microsoft.com/office/drawing/2014/main" id="{73C8A816-BAEC-1BF6-4C7E-73B1002B15EA}"/>
              </a:ext>
            </a:extLst>
          </p:cNvPr>
          <p:cNvPicPr>
            <a:picLocks noChangeAspect="1"/>
          </p:cNvPicPr>
          <p:nvPr/>
        </p:nvPicPr>
        <p:blipFill>
          <a:blip r:embed="rId3"/>
          <a:stretch>
            <a:fillRect/>
          </a:stretch>
        </p:blipFill>
        <p:spPr>
          <a:xfrm>
            <a:off x="398019" y="1252963"/>
            <a:ext cx="5462643" cy="5462643"/>
          </a:xfrm>
          <a:prstGeom prst="rect">
            <a:avLst/>
          </a:prstGeom>
        </p:spPr>
      </p:pic>
      <p:pic>
        <p:nvPicPr>
          <p:cNvPr id="2050" name="Picture 2" descr="Speaker PNG Image - PurePNG | Free transparent CC0 PNG Image Library">
            <a:extLst>
              <a:ext uri="{FF2B5EF4-FFF2-40B4-BE49-F238E27FC236}">
                <a16:creationId xmlns:a16="http://schemas.microsoft.com/office/drawing/2014/main" id="{29ADBF70-AF47-7168-6C27-550BD0B43BE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908306" y="1103735"/>
            <a:ext cx="1277884" cy="10899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ownload Monitor PNG Image for Free">
            <a:extLst>
              <a:ext uri="{FF2B5EF4-FFF2-40B4-BE49-F238E27FC236}">
                <a16:creationId xmlns:a16="http://schemas.microsoft.com/office/drawing/2014/main" id="{46237458-C3E6-E6D7-B6FF-0ED1D68999B7}"/>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8886054" y="2488937"/>
            <a:ext cx="1389305" cy="12107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Keyboard PNG Image | Keyboard, Computer keyboard, 8 bit">
            <a:extLst>
              <a:ext uri="{FF2B5EF4-FFF2-40B4-BE49-F238E27FC236}">
                <a16:creationId xmlns:a16="http://schemas.microsoft.com/office/drawing/2014/main" id="{2E3BAC98-0A1A-ECCF-092B-F8076BFDEE0B}"/>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rot="18731633">
            <a:off x="8827636" y="3746753"/>
            <a:ext cx="1690439" cy="11729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PC Mouse PNG Transparent Images - PNG All">
            <a:extLst>
              <a:ext uri="{FF2B5EF4-FFF2-40B4-BE49-F238E27FC236}">
                <a16:creationId xmlns:a16="http://schemas.microsoft.com/office/drawing/2014/main" id="{ACB51BEA-55E1-1394-C082-5FDFD95CB0C2}"/>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0259895" y="5109161"/>
            <a:ext cx="967876" cy="9121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Download Webcam Transparent Images - Trust Exis Webcam 17003 PNG Image with  No Background - PNGkey.com">
            <a:extLst>
              <a:ext uri="{FF2B5EF4-FFF2-40B4-BE49-F238E27FC236}">
                <a16:creationId xmlns:a16="http://schemas.microsoft.com/office/drawing/2014/main" id="{63707F57-3754-E91C-22E4-DDEEB9D36503}"/>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8973027" y="5153524"/>
            <a:ext cx="833323" cy="10899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7B8DF08-5EB3-89FE-4CFE-B887A3C54CEF}"/>
              </a:ext>
            </a:extLst>
          </p:cNvPr>
          <p:cNvSpPr txBox="1"/>
          <p:nvPr/>
        </p:nvSpPr>
        <p:spPr>
          <a:xfrm>
            <a:off x="10241901" y="1565116"/>
            <a:ext cx="1013785" cy="338554"/>
          </a:xfrm>
          <a:prstGeom prst="rect">
            <a:avLst/>
          </a:prstGeom>
          <a:noFill/>
        </p:spPr>
        <p:txBody>
          <a:bodyPr wrap="square">
            <a:spAutoFit/>
          </a:bodyPr>
          <a:lstStyle/>
          <a:p>
            <a:pPr algn="ctr"/>
            <a:r>
              <a:rPr lang="en-US" sz="1600" b="1" dirty="0">
                <a:ea typeface="Arial"/>
                <a:cs typeface="Arial" panose="020B0604020202020204" pitchFamily="34" charset="0"/>
                <a:sym typeface="Arial"/>
              </a:rPr>
              <a:t>Speaker</a:t>
            </a:r>
            <a:endParaRPr lang="en-US" sz="1600" b="1" dirty="0"/>
          </a:p>
        </p:txBody>
      </p:sp>
      <p:sp>
        <p:nvSpPr>
          <p:cNvPr id="15" name="TextBox 14">
            <a:extLst>
              <a:ext uri="{FF2B5EF4-FFF2-40B4-BE49-F238E27FC236}">
                <a16:creationId xmlns:a16="http://schemas.microsoft.com/office/drawing/2014/main" id="{AA5D9A02-4EE5-B3E6-7AE4-F05AC3BD73D7}"/>
              </a:ext>
            </a:extLst>
          </p:cNvPr>
          <p:cNvSpPr txBox="1"/>
          <p:nvPr/>
        </p:nvSpPr>
        <p:spPr>
          <a:xfrm>
            <a:off x="10386996" y="2882569"/>
            <a:ext cx="1013785" cy="338554"/>
          </a:xfrm>
          <a:prstGeom prst="rect">
            <a:avLst/>
          </a:prstGeom>
          <a:noFill/>
        </p:spPr>
        <p:txBody>
          <a:bodyPr wrap="square">
            <a:spAutoFit/>
          </a:bodyPr>
          <a:lstStyle/>
          <a:p>
            <a:pPr algn="ctr"/>
            <a:r>
              <a:rPr lang="en-US" sz="1600" b="1" dirty="0">
                <a:ea typeface="Arial"/>
                <a:cs typeface="Arial" panose="020B0604020202020204" pitchFamily="34" charset="0"/>
                <a:sym typeface="Arial"/>
              </a:rPr>
              <a:t>Monitor</a:t>
            </a:r>
            <a:endParaRPr lang="en-US" sz="1600" b="1" dirty="0"/>
          </a:p>
        </p:txBody>
      </p:sp>
      <p:sp>
        <p:nvSpPr>
          <p:cNvPr id="16" name="TextBox 15">
            <a:extLst>
              <a:ext uri="{FF2B5EF4-FFF2-40B4-BE49-F238E27FC236}">
                <a16:creationId xmlns:a16="http://schemas.microsoft.com/office/drawing/2014/main" id="{9193DEE2-1B16-9C15-C014-84BCF94BED81}"/>
              </a:ext>
            </a:extLst>
          </p:cNvPr>
          <p:cNvSpPr txBox="1"/>
          <p:nvPr/>
        </p:nvSpPr>
        <p:spPr>
          <a:xfrm>
            <a:off x="10370019" y="4088601"/>
            <a:ext cx="1013785" cy="338554"/>
          </a:xfrm>
          <a:prstGeom prst="rect">
            <a:avLst/>
          </a:prstGeom>
          <a:noFill/>
        </p:spPr>
        <p:txBody>
          <a:bodyPr wrap="square">
            <a:spAutoFit/>
          </a:bodyPr>
          <a:lstStyle/>
          <a:p>
            <a:pPr algn="ctr"/>
            <a:r>
              <a:rPr lang="en-US" sz="1600" b="1" dirty="0">
                <a:ea typeface="Arial"/>
                <a:cs typeface="Arial" panose="020B0604020202020204" pitchFamily="34" charset="0"/>
                <a:sym typeface="Arial"/>
              </a:rPr>
              <a:t>Keyboard</a:t>
            </a:r>
            <a:endParaRPr lang="en-US" sz="1600" b="1" dirty="0"/>
          </a:p>
        </p:txBody>
      </p:sp>
      <p:sp>
        <p:nvSpPr>
          <p:cNvPr id="17" name="TextBox 16">
            <a:extLst>
              <a:ext uri="{FF2B5EF4-FFF2-40B4-BE49-F238E27FC236}">
                <a16:creationId xmlns:a16="http://schemas.microsoft.com/office/drawing/2014/main" id="{A365FD84-B9BC-4254-7A38-17365185D61E}"/>
              </a:ext>
            </a:extLst>
          </p:cNvPr>
          <p:cNvSpPr txBox="1"/>
          <p:nvPr/>
        </p:nvSpPr>
        <p:spPr>
          <a:xfrm>
            <a:off x="8953827" y="6243449"/>
            <a:ext cx="1013785" cy="338554"/>
          </a:xfrm>
          <a:prstGeom prst="rect">
            <a:avLst/>
          </a:prstGeom>
          <a:noFill/>
        </p:spPr>
        <p:txBody>
          <a:bodyPr wrap="square">
            <a:spAutoFit/>
          </a:bodyPr>
          <a:lstStyle/>
          <a:p>
            <a:pPr algn="ctr"/>
            <a:r>
              <a:rPr lang="en-US" sz="1600" b="1" dirty="0">
                <a:ea typeface="Arial"/>
                <a:cs typeface="Arial" panose="020B0604020202020204" pitchFamily="34" charset="0"/>
                <a:sym typeface="Arial"/>
              </a:rPr>
              <a:t>Webcam</a:t>
            </a:r>
            <a:endParaRPr lang="en-US" sz="1600" b="1" dirty="0"/>
          </a:p>
        </p:txBody>
      </p:sp>
      <p:sp>
        <p:nvSpPr>
          <p:cNvPr id="18" name="TextBox 17">
            <a:extLst>
              <a:ext uri="{FF2B5EF4-FFF2-40B4-BE49-F238E27FC236}">
                <a16:creationId xmlns:a16="http://schemas.microsoft.com/office/drawing/2014/main" id="{A3480E4F-7081-E9C3-DC4E-460554507A87}"/>
              </a:ext>
            </a:extLst>
          </p:cNvPr>
          <p:cNvSpPr txBox="1"/>
          <p:nvPr/>
        </p:nvSpPr>
        <p:spPr>
          <a:xfrm>
            <a:off x="10438995" y="6205292"/>
            <a:ext cx="1013785" cy="338554"/>
          </a:xfrm>
          <a:prstGeom prst="rect">
            <a:avLst/>
          </a:prstGeom>
          <a:noFill/>
        </p:spPr>
        <p:txBody>
          <a:bodyPr wrap="square">
            <a:spAutoFit/>
          </a:bodyPr>
          <a:lstStyle/>
          <a:p>
            <a:pPr algn="ctr"/>
            <a:r>
              <a:rPr lang="en-US" sz="1600" b="1" dirty="0">
                <a:ea typeface="Arial"/>
                <a:cs typeface="Arial" panose="020B0604020202020204" pitchFamily="34" charset="0"/>
                <a:sym typeface="Arial"/>
              </a:rPr>
              <a:t>Mouse</a:t>
            </a:r>
            <a:endParaRPr lang="en-US" sz="1600" b="1" dirty="0"/>
          </a:p>
        </p:txBody>
      </p:sp>
      <p:cxnSp>
        <p:nvCxnSpPr>
          <p:cNvPr id="20" name="Straight Connector 19">
            <a:extLst>
              <a:ext uri="{FF2B5EF4-FFF2-40B4-BE49-F238E27FC236}">
                <a16:creationId xmlns:a16="http://schemas.microsoft.com/office/drawing/2014/main" id="{9323CEDD-236F-56D3-2113-472069C1F9C2}"/>
              </a:ext>
            </a:extLst>
          </p:cNvPr>
          <p:cNvCxnSpPr>
            <a:cxnSpLocks/>
          </p:cNvCxnSpPr>
          <p:nvPr/>
        </p:nvCxnSpPr>
        <p:spPr>
          <a:xfrm>
            <a:off x="7086599" y="1252963"/>
            <a:ext cx="0" cy="4952329"/>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779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97660C-727A-BEEA-DB07-56BE26613B95}"/>
              </a:ext>
            </a:extLst>
          </p:cNvPr>
          <p:cNvSpPr/>
          <p:nvPr/>
        </p:nvSpPr>
        <p:spPr>
          <a:xfrm>
            <a:off x="0" y="0"/>
            <a:ext cx="12192000" cy="6858000"/>
          </a:xfrm>
          <a:prstGeom prst="rect">
            <a:avLst/>
          </a:prstGeom>
          <a:gradFill flip="none" rotWithShape="1">
            <a:gsLst>
              <a:gs pos="0">
                <a:schemeClr val="accent1">
                  <a:lumMod val="5000"/>
                  <a:lumOff val="95000"/>
                  <a:alpha val="0"/>
                </a:schemeClr>
              </a:gs>
              <a:gs pos="85000">
                <a:schemeClr val="tx1">
                  <a:lumMod val="99000"/>
                  <a:lumOff val="1000"/>
                </a:schemeClr>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0B3FC4-BD2B-02F4-9983-004AE960C206}"/>
              </a:ext>
            </a:extLst>
          </p:cNvPr>
          <p:cNvSpPr>
            <a:spLocks noGrp="1"/>
          </p:cNvSpPr>
          <p:nvPr>
            <p:ph type="title"/>
          </p:nvPr>
        </p:nvSpPr>
        <p:spPr>
          <a:xfrm>
            <a:off x="367085" y="2103436"/>
            <a:ext cx="6062290" cy="1325563"/>
          </a:xfrm>
        </p:spPr>
        <p:txBody>
          <a:bodyPr>
            <a:normAutofit/>
          </a:bodyPr>
          <a:lstStyle/>
          <a:p>
            <a:r>
              <a:rPr lang="en-US" sz="5400" b="1" dirty="0">
                <a:solidFill>
                  <a:schemeClr val="bg1"/>
                </a:solidFill>
                <a:latin typeface="Verdana" panose="020B0604030504040204" pitchFamily="34" charset="0"/>
                <a:ea typeface="Verdana" panose="020B0604030504040204" pitchFamily="34" charset="0"/>
              </a:rPr>
              <a:t>Motherboard</a:t>
            </a:r>
          </a:p>
        </p:txBody>
      </p:sp>
      <p:pic>
        <p:nvPicPr>
          <p:cNvPr id="2050" name="Picture 2" descr="The Best Motherboards | TechSpot">
            <a:extLst>
              <a:ext uri="{FF2B5EF4-FFF2-40B4-BE49-F238E27FC236}">
                <a16:creationId xmlns:a16="http://schemas.microsoft.com/office/drawing/2014/main" id="{22BE438D-C449-7F74-607D-FA9E1D785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69241"/>
            <a:ext cx="6719515" cy="6719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576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508075" y="128934"/>
            <a:ext cx="5175849" cy="939800"/>
          </a:xfrm>
        </p:spPr>
        <p:txBody>
          <a:bodyPr>
            <a:normAutofit/>
          </a:bodyPr>
          <a:lstStyle/>
          <a:p>
            <a:pPr algn="ctr"/>
            <a:r>
              <a:rPr lang="en-US" sz="2800" dirty="0">
                <a:solidFill>
                  <a:schemeClr val="tx1"/>
                </a:solidFill>
                <a:latin typeface="Verdana" panose="020B0604030504040204" pitchFamily="34" charset="0"/>
                <a:ea typeface="Verdana" panose="020B0604030504040204" pitchFamily="34" charset="0"/>
              </a:rPr>
              <a:t>What is Motherboard? </a:t>
            </a:r>
          </a:p>
        </p:txBody>
      </p:sp>
      <p:sp>
        <p:nvSpPr>
          <p:cNvPr id="3" name="Content Placeholder 2"/>
          <p:cNvSpPr>
            <a:spLocks noGrp="1"/>
          </p:cNvSpPr>
          <p:nvPr>
            <p:ph idx="4294967295"/>
          </p:nvPr>
        </p:nvSpPr>
        <p:spPr>
          <a:xfrm>
            <a:off x="493631" y="1514496"/>
            <a:ext cx="11155030" cy="3657600"/>
          </a:xfrm>
        </p:spPr>
        <p:txBody>
          <a:bodyPr>
            <a:normAutofit/>
          </a:bodyPr>
          <a:lstStyle/>
          <a:p>
            <a:pPr>
              <a:lnSpc>
                <a:spcPct val="150000"/>
              </a:lnSpc>
            </a:pPr>
            <a:r>
              <a:rPr lang="en-US" sz="2500" dirty="0"/>
              <a:t>The motherboard is the most important part of a PC that </a:t>
            </a:r>
            <a:r>
              <a:rPr lang="en-US" sz="2500" i="1" dirty="0">
                <a:solidFill>
                  <a:srgbClr val="FF3300"/>
                </a:solidFill>
              </a:rPr>
              <a:t>enables the integration and control</a:t>
            </a:r>
            <a:r>
              <a:rPr lang="en-US" sz="2500" dirty="0"/>
              <a:t> of all other components and devices in a complete computer system.</a:t>
            </a:r>
          </a:p>
          <a:p>
            <a:pPr>
              <a:lnSpc>
                <a:spcPct val="150000"/>
              </a:lnSpc>
            </a:pPr>
            <a:r>
              <a:rPr lang="en-US" sz="2500" dirty="0">
                <a:solidFill>
                  <a:srgbClr val="00B0F0"/>
                </a:solidFill>
              </a:rPr>
              <a:t>Motherboard</a:t>
            </a:r>
            <a:r>
              <a:rPr lang="en-US" sz="2500" dirty="0"/>
              <a:t> or </a:t>
            </a:r>
            <a:r>
              <a:rPr lang="en-US" sz="2500" dirty="0">
                <a:solidFill>
                  <a:srgbClr val="00B0F0"/>
                </a:solidFill>
              </a:rPr>
              <a:t>Mainboard</a:t>
            </a:r>
            <a:r>
              <a:rPr lang="en-US" sz="2500" dirty="0"/>
              <a:t> or </a:t>
            </a:r>
            <a:r>
              <a:rPr lang="en-US" sz="2500" dirty="0">
                <a:solidFill>
                  <a:srgbClr val="00B0F0"/>
                </a:solidFill>
              </a:rPr>
              <a:t>System Board</a:t>
            </a:r>
            <a:r>
              <a:rPr lang="en-US" sz="2500" dirty="0"/>
              <a:t>. </a:t>
            </a:r>
          </a:p>
          <a:p>
            <a:pPr marL="0" indent="0">
              <a:buNone/>
            </a:pPr>
            <a:endParaRPr lang="en-US" sz="2500" dirty="0">
              <a:solidFill>
                <a:srgbClr val="00B0F0"/>
              </a:solidFill>
            </a:endParaRPr>
          </a:p>
        </p:txBody>
      </p:sp>
      <p:pic>
        <p:nvPicPr>
          <p:cNvPr id="2050" name="Picture 2" descr="Image result for motherboard png&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810044">
            <a:off x="4924020" y="3036799"/>
            <a:ext cx="7071228" cy="39600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DB19E0E-B3A2-5D42-E525-DBC8F2A3BE4F}"/>
              </a:ext>
            </a:extLst>
          </p:cNvPr>
          <p:cNvSpPr txBox="1"/>
          <p:nvPr/>
        </p:nvSpPr>
        <p:spPr>
          <a:xfrm>
            <a:off x="0" y="0"/>
            <a:ext cx="199548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5" name="Picture 8">
            <a:extLst>
              <a:ext uri="{FF2B5EF4-FFF2-40B4-BE49-F238E27FC236}">
                <a16:creationId xmlns:a16="http://schemas.microsoft.com/office/drawing/2014/main" id="{AB96CA45-A10D-6894-B467-7333E598ED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63" y="562461"/>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a:extLst>
              <a:ext uri="{FF2B5EF4-FFF2-40B4-BE49-F238E27FC236}">
                <a16:creationId xmlns:a16="http://schemas.microsoft.com/office/drawing/2014/main" id="{9FD02077-0916-1CA6-F5AE-A3028D175A12}"/>
              </a:ext>
            </a:extLst>
          </p:cNvPr>
          <p:cNvSpPr txBox="1">
            <a:spLocks noChangeArrowheads="1"/>
          </p:cNvSpPr>
          <p:nvPr/>
        </p:nvSpPr>
        <p:spPr bwMode="auto">
          <a:xfrm>
            <a:off x="111221" y="1008223"/>
            <a:ext cx="6463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10 MIN</a:t>
            </a:r>
            <a:endParaRPr lang="en-US" altLang="en-US" sz="1200" dirty="0">
              <a:solidFill>
                <a:srgbClr val="FF0000"/>
              </a:solidFill>
            </a:endParaRPr>
          </a:p>
        </p:txBody>
      </p:sp>
      <p:pic>
        <p:nvPicPr>
          <p:cNvPr id="8" name="Picture 10">
            <a:extLst>
              <a:ext uri="{FF2B5EF4-FFF2-40B4-BE49-F238E27FC236}">
                <a16:creationId xmlns:a16="http://schemas.microsoft.com/office/drawing/2014/main" id="{D435E340-FFED-E0A7-7095-597177C19351}"/>
              </a:ext>
            </a:extLst>
          </p:cNvPr>
          <p:cNvPicPr>
            <a:picLocks noChangeAspect="1" noChangeArrowheads="1"/>
          </p:cNvPicPr>
          <p:nvPr/>
        </p:nvPicPr>
        <p:blipFill>
          <a:blip r:embed="rId5"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2887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644883" y="68423"/>
            <a:ext cx="5175849" cy="939800"/>
          </a:xfrm>
        </p:spPr>
        <p:txBody>
          <a:bodyPr>
            <a:normAutofit/>
          </a:bodyPr>
          <a:lstStyle/>
          <a:p>
            <a:pPr algn="ctr"/>
            <a:r>
              <a:rPr lang="en-US" sz="2800" b="1" dirty="0">
                <a:latin typeface="Verdana" panose="020B0604030504040204" pitchFamily="34" charset="0"/>
                <a:ea typeface="Verdana" panose="020B0604030504040204" pitchFamily="34" charset="0"/>
              </a:rPr>
              <a:t>Motherboard in short </a:t>
            </a:r>
          </a:p>
        </p:txBody>
      </p:sp>
      <p:sp>
        <p:nvSpPr>
          <p:cNvPr id="4" name="TextBox 3">
            <a:extLst>
              <a:ext uri="{FF2B5EF4-FFF2-40B4-BE49-F238E27FC236}">
                <a16:creationId xmlns:a16="http://schemas.microsoft.com/office/drawing/2014/main" id="{8DB19E0E-B3A2-5D42-E525-DBC8F2A3BE4F}"/>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5" name="Picture 8">
            <a:extLst>
              <a:ext uri="{FF2B5EF4-FFF2-40B4-BE49-F238E27FC236}">
                <a16:creationId xmlns:a16="http://schemas.microsoft.com/office/drawing/2014/main" id="{AB96CA45-A10D-6894-B467-7333E598E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63" y="562461"/>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a:extLst>
              <a:ext uri="{FF2B5EF4-FFF2-40B4-BE49-F238E27FC236}">
                <a16:creationId xmlns:a16="http://schemas.microsoft.com/office/drawing/2014/main" id="{9FD02077-0916-1CA6-F5AE-A3028D175A12}"/>
              </a:ext>
            </a:extLst>
          </p:cNvPr>
          <p:cNvSpPr txBox="1">
            <a:spLocks noChangeArrowheads="1"/>
          </p:cNvSpPr>
          <p:nvPr/>
        </p:nvSpPr>
        <p:spPr bwMode="auto">
          <a:xfrm>
            <a:off x="111221" y="1008223"/>
            <a:ext cx="6463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10 MIN</a:t>
            </a:r>
            <a:endParaRPr lang="en-US" altLang="en-US" sz="1200" dirty="0">
              <a:solidFill>
                <a:srgbClr val="FF0000"/>
              </a:solidFill>
            </a:endParaRPr>
          </a:p>
        </p:txBody>
      </p:sp>
      <p:pic>
        <p:nvPicPr>
          <p:cNvPr id="8" name="Picture 10">
            <a:extLst>
              <a:ext uri="{FF2B5EF4-FFF2-40B4-BE49-F238E27FC236}">
                <a16:creationId xmlns:a16="http://schemas.microsoft.com/office/drawing/2014/main" id="{D435E340-FFED-E0A7-7095-597177C19351}"/>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a:extLst>
              <a:ext uri="{FF2B5EF4-FFF2-40B4-BE49-F238E27FC236}">
                <a16:creationId xmlns:a16="http://schemas.microsoft.com/office/drawing/2014/main" id="{E5239216-668C-4A36-DF98-11B9D45EAD89}"/>
              </a:ext>
            </a:extLst>
          </p:cNvPr>
          <p:cNvSpPr/>
          <p:nvPr/>
        </p:nvSpPr>
        <p:spPr>
          <a:xfrm>
            <a:off x="4217470" y="1257159"/>
            <a:ext cx="7477736" cy="724837"/>
          </a:xfrm>
          <a:prstGeom prst="roundRect">
            <a:avLst>
              <a:gd name="adj" fmla="val 50000"/>
            </a:avLst>
          </a:prstGeom>
          <a:solidFill>
            <a:srgbClr val="62983E"/>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schemeClr val="tx1"/>
                </a:solidFill>
              </a:rPr>
              <a:t>Motherboard is a </a:t>
            </a:r>
            <a:r>
              <a:rPr lang="en-US" sz="2400" b="1" dirty="0">
                <a:solidFill>
                  <a:srgbClr val="FFFF00"/>
                </a:solidFill>
              </a:rPr>
              <a:t>Circuit Board</a:t>
            </a:r>
          </a:p>
        </p:txBody>
      </p:sp>
      <p:sp>
        <p:nvSpPr>
          <p:cNvPr id="10" name="Rounded Rectangle 16">
            <a:extLst>
              <a:ext uri="{FF2B5EF4-FFF2-40B4-BE49-F238E27FC236}">
                <a16:creationId xmlns:a16="http://schemas.microsoft.com/office/drawing/2014/main" id="{EF5DAC32-F7F9-7B1A-A624-B276B7BADDF8}"/>
              </a:ext>
            </a:extLst>
          </p:cNvPr>
          <p:cNvSpPr/>
          <p:nvPr/>
        </p:nvSpPr>
        <p:spPr>
          <a:xfrm>
            <a:off x="4217470" y="2372181"/>
            <a:ext cx="7477736" cy="715300"/>
          </a:xfrm>
          <a:prstGeom prst="roundRect">
            <a:avLst>
              <a:gd name="adj" fmla="val 50000"/>
            </a:avLst>
          </a:prstGeom>
          <a:solidFill>
            <a:srgbClr val="6DA94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schemeClr val="tx1"/>
                </a:solidFill>
              </a:rPr>
              <a:t>It’s a </a:t>
            </a:r>
            <a:r>
              <a:rPr lang="en-US" sz="2400" b="1" dirty="0">
                <a:solidFill>
                  <a:srgbClr val="FFFF00"/>
                </a:solidFill>
              </a:rPr>
              <a:t>Backbone</a:t>
            </a:r>
            <a:r>
              <a:rPr lang="en-US" sz="2400" dirty="0">
                <a:solidFill>
                  <a:schemeClr val="tx1"/>
                </a:solidFill>
              </a:rPr>
              <a:t> of the computer</a:t>
            </a:r>
          </a:p>
        </p:txBody>
      </p:sp>
      <p:sp>
        <p:nvSpPr>
          <p:cNvPr id="11" name="Rounded Rectangle 17">
            <a:extLst>
              <a:ext uri="{FF2B5EF4-FFF2-40B4-BE49-F238E27FC236}">
                <a16:creationId xmlns:a16="http://schemas.microsoft.com/office/drawing/2014/main" id="{011D3219-2379-D2F4-8585-2D836ADA3F4A}"/>
              </a:ext>
            </a:extLst>
          </p:cNvPr>
          <p:cNvSpPr/>
          <p:nvPr/>
        </p:nvSpPr>
        <p:spPr>
          <a:xfrm>
            <a:off x="4217470" y="3538976"/>
            <a:ext cx="7477736" cy="705437"/>
          </a:xfrm>
          <a:prstGeom prst="roundRect">
            <a:avLst>
              <a:gd name="adj" fmla="val 50000"/>
            </a:avLst>
          </a:prstGeom>
          <a:solidFill>
            <a:srgbClr val="8EC26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schemeClr val="tx1"/>
                </a:solidFill>
              </a:rPr>
              <a:t>It </a:t>
            </a:r>
            <a:r>
              <a:rPr lang="en-US" sz="2400" b="1" dirty="0">
                <a:solidFill>
                  <a:srgbClr val="FFFF00"/>
                </a:solidFill>
              </a:rPr>
              <a:t>integrates</a:t>
            </a:r>
            <a:r>
              <a:rPr lang="en-US" sz="2400" dirty="0">
                <a:solidFill>
                  <a:schemeClr val="tx1"/>
                </a:solidFill>
              </a:rPr>
              <a:t> all Hardware into one system</a:t>
            </a:r>
          </a:p>
        </p:txBody>
      </p:sp>
      <p:sp>
        <p:nvSpPr>
          <p:cNvPr id="12" name="Rounded Rectangle 18">
            <a:extLst>
              <a:ext uri="{FF2B5EF4-FFF2-40B4-BE49-F238E27FC236}">
                <a16:creationId xmlns:a16="http://schemas.microsoft.com/office/drawing/2014/main" id="{27B48D0A-C2E2-0CB2-A9F0-0DD349AA3FD1}"/>
              </a:ext>
            </a:extLst>
          </p:cNvPr>
          <p:cNvSpPr/>
          <p:nvPr/>
        </p:nvSpPr>
        <p:spPr>
          <a:xfrm>
            <a:off x="4217470" y="4647398"/>
            <a:ext cx="7477736" cy="880475"/>
          </a:xfrm>
          <a:prstGeom prst="roundRect">
            <a:avLst>
              <a:gd name="adj" fmla="val 50000"/>
            </a:avLst>
          </a:prstGeom>
          <a:solidFill>
            <a:srgbClr val="9AC87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schemeClr val="tx1"/>
                </a:solidFill>
              </a:rPr>
              <a:t>Allow all components to </a:t>
            </a:r>
            <a:r>
              <a:rPr lang="en-US" sz="2400" b="1" dirty="0">
                <a:solidFill>
                  <a:srgbClr val="FFFF00"/>
                </a:solidFill>
              </a:rPr>
              <a:t>receive power </a:t>
            </a:r>
            <a:r>
              <a:rPr lang="en-US" sz="2400" dirty="0">
                <a:solidFill>
                  <a:schemeClr val="tx1"/>
                </a:solidFill>
              </a:rPr>
              <a:t>and </a:t>
            </a:r>
            <a:r>
              <a:rPr lang="en-US" sz="2400" b="1" dirty="0">
                <a:solidFill>
                  <a:srgbClr val="FFFF00"/>
                </a:solidFill>
              </a:rPr>
              <a:t>communicate</a:t>
            </a:r>
            <a:r>
              <a:rPr lang="en-US" sz="2400" dirty="0">
                <a:solidFill>
                  <a:schemeClr val="tx1"/>
                </a:solidFill>
              </a:rPr>
              <a:t> together</a:t>
            </a:r>
          </a:p>
        </p:txBody>
      </p:sp>
      <p:pic>
        <p:nvPicPr>
          <p:cNvPr id="13" name="Picture 12">
            <a:extLst>
              <a:ext uri="{FF2B5EF4-FFF2-40B4-BE49-F238E27FC236}">
                <a16:creationId xmlns:a16="http://schemas.microsoft.com/office/drawing/2014/main" id="{FA0D13B2-33B1-E840-4F9B-11AEEBA6ADC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750" b="98375" l="2500" r="98250"/>
                    </a14:imgEffect>
                  </a14:imgLayer>
                </a14:imgProps>
              </a:ext>
            </a:extLst>
          </a:blip>
          <a:srcRect l="15025" r="11865"/>
          <a:stretch/>
        </p:blipFill>
        <p:spPr>
          <a:xfrm>
            <a:off x="565048" y="1950760"/>
            <a:ext cx="3487022" cy="4769524"/>
          </a:xfrm>
          <a:prstGeom prst="rect">
            <a:avLst/>
          </a:prstGeom>
        </p:spPr>
      </p:pic>
    </p:spTree>
    <p:extLst>
      <p:ext uri="{BB962C8B-B14F-4D97-AF65-F5344CB8AC3E}">
        <p14:creationId xmlns:p14="http://schemas.microsoft.com/office/powerpoint/2010/main" val="26739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6817819" y="-13626"/>
            <a:ext cx="5374181" cy="682625"/>
          </a:xfrm>
          <a:gradFill flip="none" rotWithShape="1">
            <a:gsLst>
              <a:gs pos="0">
                <a:srgbClr val="C2DFAF">
                  <a:tint val="66000"/>
                  <a:satMod val="160000"/>
                </a:srgbClr>
              </a:gs>
              <a:gs pos="50000">
                <a:srgbClr val="C2DFAF">
                  <a:tint val="44500"/>
                  <a:satMod val="160000"/>
                </a:srgbClr>
              </a:gs>
              <a:gs pos="100000">
                <a:srgbClr val="C2DFAF">
                  <a:tint val="23500"/>
                  <a:satMod val="160000"/>
                </a:srgbClr>
              </a:gs>
            </a:gsLst>
            <a:lin ang="10800000" scaled="1"/>
            <a:tileRect/>
          </a:gradFill>
        </p:spPr>
        <p:txBody>
          <a:bodyPr vert="horz" lIns="91440" tIns="45720" rIns="91440" bIns="45720" rtlCol="0" anchor="ctr">
            <a:noAutofit/>
          </a:bodyPr>
          <a:lstStyle/>
          <a:p>
            <a:pPr algn="ctr"/>
            <a:r>
              <a:rPr lang="en-US" sz="2800" dirty="0">
                <a:latin typeface="Verdana" panose="020B0604030504040204" pitchFamily="34" charset="0"/>
                <a:ea typeface="Verdana" panose="020B0604030504040204" pitchFamily="34" charset="0"/>
              </a:rPr>
              <a:t>Motherboard Components</a:t>
            </a:r>
          </a:p>
        </p:txBody>
      </p:sp>
      <p:sp>
        <p:nvSpPr>
          <p:cNvPr id="2" name="TextBox 1">
            <a:extLst>
              <a:ext uri="{FF2B5EF4-FFF2-40B4-BE49-F238E27FC236}">
                <a16:creationId xmlns:a16="http://schemas.microsoft.com/office/drawing/2014/main" id="{30ABDECC-E868-43D5-4F17-47CD717AE0E8}"/>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7" name="Picture 8">
            <a:extLst>
              <a:ext uri="{FF2B5EF4-FFF2-40B4-BE49-F238E27FC236}">
                <a16:creationId xmlns:a16="http://schemas.microsoft.com/office/drawing/2014/main" id="{548628EC-BD69-1347-606E-ED60D4D00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21"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13EA8194-2F2A-D643-5745-AF63794B007F}"/>
              </a:ext>
            </a:extLst>
          </p:cNvPr>
          <p:cNvSpPr txBox="1">
            <a:spLocks noChangeArrowheads="1"/>
          </p:cNvSpPr>
          <p:nvPr/>
        </p:nvSpPr>
        <p:spPr bwMode="auto">
          <a:xfrm>
            <a:off x="20623" y="917700"/>
            <a:ext cx="6463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10 MIN</a:t>
            </a:r>
            <a:endParaRPr lang="en-US" altLang="en-US" sz="1200" dirty="0">
              <a:solidFill>
                <a:srgbClr val="FF0000"/>
              </a:solidFill>
            </a:endParaRPr>
          </a:p>
        </p:txBody>
      </p:sp>
      <p:pic>
        <p:nvPicPr>
          <p:cNvPr id="15" name="Picture 10">
            <a:extLst>
              <a:ext uri="{FF2B5EF4-FFF2-40B4-BE49-F238E27FC236}">
                <a16:creationId xmlns:a16="http://schemas.microsoft.com/office/drawing/2014/main" id="{1678666A-F3B9-FAC8-484C-738EF8EC4D0D}"/>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 result for motherboard png&quot;">
            <a:extLst>
              <a:ext uri="{FF2B5EF4-FFF2-40B4-BE49-F238E27FC236}">
                <a16:creationId xmlns:a16="http://schemas.microsoft.com/office/drawing/2014/main" id="{6FB92273-4BDD-2EF6-67B2-A198E44BE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810044">
            <a:off x="1497112" y="2192371"/>
            <a:ext cx="7527866" cy="421576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1F601A2-D79B-CBD7-7005-5043826631F9}"/>
              </a:ext>
            </a:extLst>
          </p:cNvPr>
          <p:cNvSpPr txBox="1"/>
          <p:nvPr/>
        </p:nvSpPr>
        <p:spPr>
          <a:xfrm>
            <a:off x="1219288" y="2005495"/>
            <a:ext cx="1499864" cy="369332"/>
          </a:xfrm>
          <a:prstGeom prst="rect">
            <a:avLst/>
          </a:prstGeom>
          <a:noFill/>
        </p:spPr>
        <p:txBody>
          <a:bodyPr wrap="square">
            <a:spAutoFit/>
          </a:bodyPr>
          <a:lstStyle/>
          <a:p>
            <a:pPr algn="ctr"/>
            <a:r>
              <a:rPr lang="en-US" sz="1800" b="1" dirty="0"/>
              <a:t>CPU Sockets</a:t>
            </a:r>
            <a:endParaRPr lang="en-US" b="1" dirty="0"/>
          </a:p>
        </p:txBody>
      </p:sp>
      <p:sp>
        <p:nvSpPr>
          <p:cNvPr id="20" name="TextBox 19">
            <a:extLst>
              <a:ext uri="{FF2B5EF4-FFF2-40B4-BE49-F238E27FC236}">
                <a16:creationId xmlns:a16="http://schemas.microsoft.com/office/drawing/2014/main" id="{6187E15F-1090-3AA5-02CB-75E06B5B2DA2}"/>
              </a:ext>
            </a:extLst>
          </p:cNvPr>
          <p:cNvSpPr txBox="1"/>
          <p:nvPr/>
        </p:nvSpPr>
        <p:spPr>
          <a:xfrm>
            <a:off x="6663525" y="1037475"/>
            <a:ext cx="1499864" cy="369332"/>
          </a:xfrm>
          <a:prstGeom prst="rect">
            <a:avLst/>
          </a:prstGeom>
          <a:noFill/>
        </p:spPr>
        <p:txBody>
          <a:bodyPr wrap="square">
            <a:spAutoFit/>
          </a:bodyPr>
          <a:lstStyle/>
          <a:p>
            <a:pPr algn="ctr"/>
            <a:r>
              <a:rPr lang="en-US" sz="1800" b="1" dirty="0"/>
              <a:t>RAM Slots</a:t>
            </a:r>
            <a:endParaRPr lang="en-US" b="1" dirty="0"/>
          </a:p>
        </p:txBody>
      </p:sp>
      <p:sp>
        <p:nvSpPr>
          <p:cNvPr id="22" name="TextBox 21">
            <a:extLst>
              <a:ext uri="{FF2B5EF4-FFF2-40B4-BE49-F238E27FC236}">
                <a16:creationId xmlns:a16="http://schemas.microsoft.com/office/drawing/2014/main" id="{DF06AF8E-A2EE-3AD3-96D5-C29DA0DB158D}"/>
              </a:ext>
            </a:extLst>
          </p:cNvPr>
          <p:cNvSpPr txBox="1"/>
          <p:nvPr/>
        </p:nvSpPr>
        <p:spPr>
          <a:xfrm>
            <a:off x="6825694" y="6319910"/>
            <a:ext cx="1661546" cy="369332"/>
          </a:xfrm>
          <a:prstGeom prst="rect">
            <a:avLst/>
          </a:prstGeom>
          <a:noFill/>
        </p:spPr>
        <p:txBody>
          <a:bodyPr wrap="square">
            <a:spAutoFit/>
          </a:bodyPr>
          <a:lstStyle/>
          <a:p>
            <a:pPr algn="ctr"/>
            <a:r>
              <a:rPr lang="en-US" b="1" dirty="0"/>
              <a:t>Expansion Slots</a:t>
            </a:r>
          </a:p>
        </p:txBody>
      </p:sp>
      <p:sp>
        <p:nvSpPr>
          <p:cNvPr id="23" name="TextBox 22">
            <a:extLst>
              <a:ext uri="{FF2B5EF4-FFF2-40B4-BE49-F238E27FC236}">
                <a16:creationId xmlns:a16="http://schemas.microsoft.com/office/drawing/2014/main" id="{BE902B23-E93F-31DE-55A5-E1DDE0201BC2}"/>
              </a:ext>
            </a:extLst>
          </p:cNvPr>
          <p:cNvSpPr txBox="1"/>
          <p:nvPr/>
        </p:nvSpPr>
        <p:spPr>
          <a:xfrm>
            <a:off x="2044407" y="6250547"/>
            <a:ext cx="1842987" cy="369332"/>
          </a:xfrm>
          <a:prstGeom prst="rect">
            <a:avLst/>
          </a:prstGeom>
          <a:noFill/>
        </p:spPr>
        <p:txBody>
          <a:bodyPr wrap="square">
            <a:spAutoFit/>
          </a:bodyPr>
          <a:lstStyle/>
          <a:p>
            <a:pPr algn="ctr"/>
            <a:r>
              <a:rPr lang="en-US" sz="1800" b="1" dirty="0"/>
              <a:t>Port connectors</a:t>
            </a:r>
            <a:endParaRPr lang="en-US" b="1" dirty="0"/>
          </a:p>
        </p:txBody>
      </p:sp>
      <p:sp>
        <p:nvSpPr>
          <p:cNvPr id="24" name="TextBox 23">
            <a:extLst>
              <a:ext uri="{FF2B5EF4-FFF2-40B4-BE49-F238E27FC236}">
                <a16:creationId xmlns:a16="http://schemas.microsoft.com/office/drawing/2014/main" id="{CEFAA961-60A9-6543-3037-361760FE8D72}"/>
              </a:ext>
            </a:extLst>
          </p:cNvPr>
          <p:cNvSpPr txBox="1"/>
          <p:nvPr/>
        </p:nvSpPr>
        <p:spPr>
          <a:xfrm>
            <a:off x="8440349" y="4407589"/>
            <a:ext cx="2086894" cy="369332"/>
          </a:xfrm>
          <a:prstGeom prst="rect">
            <a:avLst/>
          </a:prstGeom>
          <a:noFill/>
        </p:spPr>
        <p:txBody>
          <a:bodyPr wrap="square">
            <a:spAutoFit/>
          </a:bodyPr>
          <a:lstStyle/>
          <a:p>
            <a:pPr algn="ctr"/>
            <a:r>
              <a:rPr lang="en-US" b="1" dirty="0"/>
              <a:t>SATA connector</a:t>
            </a:r>
          </a:p>
        </p:txBody>
      </p:sp>
      <p:sp>
        <p:nvSpPr>
          <p:cNvPr id="25" name="TextBox 24">
            <a:extLst>
              <a:ext uri="{FF2B5EF4-FFF2-40B4-BE49-F238E27FC236}">
                <a16:creationId xmlns:a16="http://schemas.microsoft.com/office/drawing/2014/main" id="{E1C40421-F1EA-60B4-A39A-88E82B454AC9}"/>
              </a:ext>
            </a:extLst>
          </p:cNvPr>
          <p:cNvSpPr txBox="1"/>
          <p:nvPr/>
        </p:nvSpPr>
        <p:spPr>
          <a:xfrm>
            <a:off x="9305646" y="2282635"/>
            <a:ext cx="1738298" cy="369332"/>
          </a:xfrm>
          <a:prstGeom prst="rect">
            <a:avLst/>
          </a:prstGeom>
          <a:noFill/>
        </p:spPr>
        <p:txBody>
          <a:bodyPr wrap="square">
            <a:spAutoFit/>
          </a:bodyPr>
          <a:lstStyle/>
          <a:p>
            <a:pPr algn="ctr"/>
            <a:r>
              <a:rPr lang="en-US" sz="1800" b="1" dirty="0"/>
              <a:t>CMOS battery</a:t>
            </a:r>
            <a:endParaRPr lang="en-US" b="1" dirty="0"/>
          </a:p>
        </p:txBody>
      </p:sp>
      <p:cxnSp>
        <p:nvCxnSpPr>
          <p:cNvPr id="27" name="Straight Connector 26">
            <a:extLst>
              <a:ext uri="{FF2B5EF4-FFF2-40B4-BE49-F238E27FC236}">
                <a16:creationId xmlns:a16="http://schemas.microsoft.com/office/drawing/2014/main" id="{DDD8E350-DDD2-17F5-2617-EB96AF25D3D9}"/>
              </a:ext>
            </a:extLst>
          </p:cNvPr>
          <p:cNvCxnSpPr>
            <a:cxnSpLocks/>
            <a:endCxn id="19" idx="2"/>
          </p:cNvCxnSpPr>
          <p:nvPr/>
        </p:nvCxnSpPr>
        <p:spPr>
          <a:xfrm flipH="1" flipV="1">
            <a:off x="1969220" y="2374827"/>
            <a:ext cx="2321578" cy="944752"/>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2051" name="Straight Connector 2050">
            <a:extLst>
              <a:ext uri="{FF2B5EF4-FFF2-40B4-BE49-F238E27FC236}">
                <a16:creationId xmlns:a16="http://schemas.microsoft.com/office/drawing/2014/main" id="{BBDE2441-E885-5A2A-E9F2-E78B42CCED56}"/>
              </a:ext>
            </a:extLst>
          </p:cNvPr>
          <p:cNvCxnSpPr>
            <a:endCxn id="20" idx="2"/>
          </p:cNvCxnSpPr>
          <p:nvPr/>
        </p:nvCxnSpPr>
        <p:spPr>
          <a:xfrm flipV="1">
            <a:off x="6279232" y="1406807"/>
            <a:ext cx="1134225" cy="1172491"/>
          </a:xfrm>
          <a:prstGeom prst="line">
            <a:avLst/>
          </a:prstGeom>
          <a:ln w="28575"/>
        </p:spPr>
        <p:style>
          <a:lnRef idx="3">
            <a:schemeClr val="accent6"/>
          </a:lnRef>
          <a:fillRef idx="0">
            <a:schemeClr val="accent6"/>
          </a:fillRef>
          <a:effectRef idx="2">
            <a:schemeClr val="accent6"/>
          </a:effectRef>
          <a:fontRef idx="minor">
            <a:schemeClr val="tx1"/>
          </a:fontRef>
        </p:style>
      </p:cxnSp>
      <p:cxnSp>
        <p:nvCxnSpPr>
          <p:cNvPr id="2049" name="Straight Connector 2048">
            <a:extLst>
              <a:ext uri="{FF2B5EF4-FFF2-40B4-BE49-F238E27FC236}">
                <a16:creationId xmlns:a16="http://schemas.microsoft.com/office/drawing/2014/main" id="{F07BA73B-3D6F-C6DD-A242-D7A48C13C06C}"/>
              </a:ext>
            </a:extLst>
          </p:cNvPr>
          <p:cNvCxnSpPr>
            <a:endCxn id="20" idx="2"/>
          </p:cNvCxnSpPr>
          <p:nvPr/>
        </p:nvCxnSpPr>
        <p:spPr>
          <a:xfrm flipV="1">
            <a:off x="4304581" y="1406807"/>
            <a:ext cx="3108876" cy="1163865"/>
          </a:xfrm>
          <a:prstGeom prst="line">
            <a:avLst/>
          </a:prstGeom>
          <a:ln w="28575"/>
        </p:spPr>
        <p:style>
          <a:lnRef idx="3">
            <a:schemeClr val="accent6"/>
          </a:lnRef>
          <a:fillRef idx="0">
            <a:schemeClr val="accent6"/>
          </a:fillRef>
          <a:effectRef idx="2">
            <a:schemeClr val="accent6"/>
          </a:effectRef>
          <a:fontRef idx="minor">
            <a:schemeClr val="tx1"/>
          </a:fontRef>
        </p:style>
      </p:cxnSp>
      <p:cxnSp>
        <p:nvCxnSpPr>
          <p:cNvPr id="2055" name="Straight Connector 2054">
            <a:extLst>
              <a:ext uri="{FF2B5EF4-FFF2-40B4-BE49-F238E27FC236}">
                <a16:creationId xmlns:a16="http://schemas.microsoft.com/office/drawing/2014/main" id="{BE4DA7CE-3D07-E4E7-8A97-B97FDB1F27A2}"/>
              </a:ext>
            </a:extLst>
          </p:cNvPr>
          <p:cNvCxnSpPr>
            <a:endCxn id="20" idx="2"/>
          </p:cNvCxnSpPr>
          <p:nvPr/>
        </p:nvCxnSpPr>
        <p:spPr>
          <a:xfrm flipH="1" flipV="1">
            <a:off x="7413457" y="1406807"/>
            <a:ext cx="842022" cy="1146612"/>
          </a:xfrm>
          <a:prstGeom prst="line">
            <a:avLst/>
          </a:prstGeom>
          <a:ln w="28575"/>
        </p:spPr>
        <p:style>
          <a:lnRef idx="3">
            <a:schemeClr val="accent6"/>
          </a:lnRef>
          <a:fillRef idx="0">
            <a:schemeClr val="accent6"/>
          </a:fillRef>
          <a:effectRef idx="2">
            <a:schemeClr val="accent6"/>
          </a:effectRef>
          <a:fontRef idx="minor">
            <a:schemeClr val="tx1"/>
          </a:fontRef>
        </p:style>
      </p:cxnSp>
      <p:cxnSp>
        <p:nvCxnSpPr>
          <p:cNvPr id="29" name="Straight Connector 28">
            <a:extLst>
              <a:ext uri="{FF2B5EF4-FFF2-40B4-BE49-F238E27FC236}">
                <a16:creationId xmlns:a16="http://schemas.microsoft.com/office/drawing/2014/main" id="{C816B00C-B799-D776-B4C4-92CEE39A1EA1}"/>
              </a:ext>
            </a:extLst>
          </p:cNvPr>
          <p:cNvCxnSpPr>
            <a:cxnSpLocks/>
            <a:endCxn id="19" idx="2"/>
          </p:cNvCxnSpPr>
          <p:nvPr/>
        </p:nvCxnSpPr>
        <p:spPr>
          <a:xfrm flipH="1" flipV="1">
            <a:off x="1969220" y="2374827"/>
            <a:ext cx="4721418" cy="766816"/>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2057" name="Straight Connector 2056">
            <a:extLst>
              <a:ext uri="{FF2B5EF4-FFF2-40B4-BE49-F238E27FC236}">
                <a16:creationId xmlns:a16="http://schemas.microsoft.com/office/drawing/2014/main" id="{3E5F084E-8829-8F14-FF3B-D4A3FC1505F6}"/>
              </a:ext>
            </a:extLst>
          </p:cNvPr>
          <p:cNvCxnSpPr>
            <a:endCxn id="25" idx="2"/>
          </p:cNvCxnSpPr>
          <p:nvPr/>
        </p:nvCxnSpPr>
        <p:spPr>
          <a:xfrm flipV="1">
            <a:off x="6530196" y="2651967"/>
            <a:ext cx="3644599" cy="11091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59" name="Right Brace 2058">
            <a:extLst>
              <a:ext uri="{FF2B5EF4-FFF2-40B4-BE49-F238E27FC236}">
                <a16:creationId xmlns:a16="http://schemas.microsoft.com/office/drawing/2014/main" id="{84915551-8406-7A88-F35D-D77A687DE9B6}"/>
              </a:ext>
            </a:extLst>
          </p:cNvPr>
          <p:cNvSpPr/>
          <p:nvPr/>
        </p:nvSpPr>
        <p:spPr>
          <a:xfrm rot="937543">
            <a:off x="8077716" y="3849315"/>
            <a:ext cx="511421" cy="1435864"/>
          </a:xfrm>
          <a:prstGeom prst="rightBrace">
            <a:avLst>
              <a:gd name="adj1" fmla="val 26009"/>
              <a:gd name="adj2" fmla="val 47151"/>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61" name="Straight Connector 2060">
            <a:extLst>
              <a:ext uri="{FF2B5EF4-FFF2-40B4-BE49-F238E27FC236}">
                <a16:creationId xmlns:a16="http://schemas.microsoft.com/office/drawing/2014/main" id="{F5067532-5F17-E0B0-084A-ECA55069E7E8}"/>
              </a:ext>
            </a:extLst>
          </p:cNvPr>
          <p:cNvCxnSpPr>
            <a:cxnSpLocks/>
            <a:endCxn id="22" idx="0"/>
          </p:cNvCxnSpPr>
          <p:nvPr/>
        </p:nvCxnSpPr>
        <p:spPr>
          <a:xfrm>
            <a:off x="6218620" y="4900332"/>
            <a:ext cx="1437847" cy="141957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58ECC064-F1EB-0D31-8C89-67B9DD4A3828}"/>
              </a:ext>
            </a:extLst>
          </p:cNvPr>
          <p:cNvCxnSpPr>
            <a:endCxn id="22" idx="0"/>
          </p:cNvCxnSpPr>
          <p:nvPr/>
        </p:nvCxnSpPr>
        <p:spPr>
          <a:xfrm>
            <a:off x="5771072" y="4900332"/>
            <a:ext cx="1885395" cy="141957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CC55E8CE-23FB-808A-DD85-5E47BD810AE7}"/>
              </a:ext>
            </a:extLst>
          </p:cNvPr>
          <p:cNvCxnSpPr>
            <a:endCxn id="22" idx="0"/>
          </p:cNvCxnSpPr>
          <p:nvPr/>
        </p:nvCxnSpPr>
        <p:spPr>
          <a:xfrm>
            <a:off x="5366307" y="4900332"/>
            <a:ext cx="2290160" cy="141957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FB45CF74-E8A4-72EF-924B-A635DA2F7B0E}"/>
              </a:ext>
            </a:extLst>
          </p:cNvPr>
          <p:cNvCxnSpPr>
            <a:endCxn id="22" idx="0"/>
          </p:cNvCxnSpPr>
          <p:nvPr/>
        </p:nvCxnSpPr>
        <p:spPr>
          <a:xfrm>
            <a:off x="4994694" y="4900332"/>
            <a:ext cx="2661773" cy="141957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069" name="Right Brace 2068">
            <a:extLst>
              <a:ext uri="{FF2B5EF4-FFF2-40B4-BE49-F238E27FC236}">
                <a16:creationId xmlns:a16="http://schemas.microsoft.com/office/drawing/2014/main" id="{01D3F3FA-7EE5-6E00-C6F4-F824663BD382}"/>
              </a:ext>
            </a:extLst>
          </p:cNvPr>
          <p:cNvSpPr/>
          <p:nvPr/>
        </p:nvSpPr>
        <p:spPr>
          <a:xfrm rot="5587896">
            <a:off x="2759102" y="4931291"/>
            <a:ext cx="511421" cy="2231609"/>
          </a:xfrm>
          <a:prstGeom prst="rightBrace">
            <a:avLst>
              <a:gd name="adj1" fmla="val 26009"/>
              <a:gd name="adj2" fmla="val 47151"/>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74" name="TextBox 2073">
            <a:extLst>
              <a:ext uri="{FF2B5EF4-FFF2-40B4-BE49-F238E27FC236}">
                <a16:creationId xmlns:a16="http://schemas.microsoft.com/office/drawing/2014/main" id="{746D02AC-953F-C013-9CC1-6F61D0DB1101}"/>
              </a:ext>
            </a:extLst>
          </p:cNvPr>
          <p:cNvSpPr txBox="1"/>
          <p:nvPr/>
        </p:nvSpPr>
        <p:spPr>
          <a:xfrm>
            <a:off x="81198" y="3656586"/>
            <a:ext cx="1833091" cy="369332"/>
          </a:xfrm>
          <a:prstGeom prst="rect">
            <a:avLst/>
          </a:prstGeom>
          <a:noFill/>
        </p:spPr>
        <p:txBody>
          <a:bodyPr wrap="square">
            <a:spAutoFit/>
          </a:bodyPr>
          <a:lstStyle/>
          <a:p>
            <a:pPr algn="ctr"/>
            <a:r>
              <a:rPr lang="en-US" sz="1800" b="1" dirty="0"/>
              <a:t>Southbridge</a:t>
            </a:r>
            <a:endParaRPr lang="en-US" b="1" dirty="0"/>
          </a:p>
        </p:txBody>
      </p:sp>
      <p:sp>
        <p:nvSpPr>
          <p:cNvPr id="2075" name="TextBox 2074">
            <a:extLst>
              <a:ext uri="{FF2B5EF4-FFF2-40B4-BE49-F238E27FC236}">
                <a16:creationId xmlns:a16="http://schemas.microsoft.com/office/drawing/2014/main" id="{D13EA58D-2EC8-8D0F-2A28-910B5929C25A}"/>
              </a:ext>
            </a:extLst>
          </p:cNvPr>
          <p:cNvSpPr txBox="1"/>
          <p:nvPr/>
        </p:nvSpPr>
        <p:spPr>
          <a:xfrm>
            <a:off x="9504909" y="3440045"/>
            <a:ext cx="1833091" cy="369332"/>
          </a:xfrm>
          <a:prstGeom prst="rect">
            <a:avLst/>
          </a:prstGeom>
          <a:noFill/>
        </p:spPr>
        <p:txBody>
          <a:bodyPr wrap="square">
            <a:spAutoFit/>
          </a:bodyPr>
          <a:lstStyle/>
          <a:p>
            <a:pPr algn="ctr"/>
            <a:r>
              <a:rPr lang="en-US" sz="1800" b="1" dirty="0"/>
              <a:t>Northbridge</a:t>
            </a:r>
            <a:endParaRPr lang="en-US" b="1" dirty="0"/>
          </a:p>
        </p:txBody>
      </p:sp>
      <p:cxnSp>
        <p:nvCxnSpPr>
          <p:cNvPr id="4" name="Straight Connector 3">
            <a:extLst>
              <a:ext uri="{FF2B5EF4-FFF2-40B4-BE49-F238E27FC236}">
                <a16:creationId xmlns:a16="http://schemas.microsoft.com/office/drawing/2014/main" id="{73DFEB35-C63F-58AD-9D12-BB1F3554B62C}"/>
              </a:ext>
            </a:extLst>
          </p:cNvPr>
          <p:cNvCxnSpPr/>
          <p:nvPr/>
        </p:nvCxnSpPr>
        <p:spPr>
          <a:xfrm flipV="1">
            <a:off x="7295322" y="3761117"/>
            <a:ext cx="2534478" cy="5325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2713725-BE06-490E-2E2B-5F42AE33577B}"/>
              </a:ext>
            </a:extLst>
          </p:cNvPr>
          <p:cNvCxnSpPr>
            <a:cxnSpLocks/>
          </p:cNvCxnSpPr>
          <p:nvPr/>
        </p:nvCxnSpPr>
        <p:spPr>
          <a:xfrm flipH="1" flipV="1">
            <a:off x="1510748" y="4025918"/>
            <a:ext cx="2186609" cy="8445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562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4F2B36-0893-8595-0A74-62A48BE61DD9}"/>
              </a:ext>
            </a:extLst>
          </p:cNvPr>
          <p:cNvPicPr>
            <a:picLocks noChangeAspect="1"/>
          </p:cNvPicPr>
          <p:nvPr/>
        </p:nvPicPr>
        <p:blipFill rotWithShape="1">
          <a:blip r:embed="rId2"/>
          <a:srcRect t="10465" b="7779"/>
          <a:stretch/>
        </p:blipFill>
        <p:spPr>
          <a:xfrm>
            <a:off x="2871499" y="1296330"/>
            <a:ext cx="6624912" cy="3601853"/>
          </a:xfrm>
          <a:prstGeom prst="rect">
            <a:avLst/>
          </a:prstGeom>
        </p:spPr>
      </p:pic>
      <p:pic>
        <p:nvPicPr>
          <p:cNvPr id="5122" name="Picture 2" descr="CPU PNG Transparent Images - PNG All">
            <a:extLst>
              <a:ext uri="{FF2B5EF4-FFF2-40B4-BE49-F238E27FC236}">
                <a16:creationId xmlns:a16="http://schemas.microsoft.com/office/drawing/2014/main" id="{12255A95-EF81-1101-F204-4FE232F1306F}"/>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069238" y="83523"/>
            <a:ext cx="1672648" cy="167264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AM PNG Images Transparent Free Download | PNGMart">
            <a:extLst>
              <a:ext uri="{FF2B5EF4-FFF2-40B4-BE49-F238E27FC236}">
                <a16:creationId xmlns:a16="http://schemas.microsoft.com/office/drawing/2014/main" id="{2AE83884-818D-F233-447F-B6CB3FAB9A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6574" y="2150150"/>
            <a:ext cx="2259087" cy="150229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OEM ATX Power Supply ﻿ 250W-1200W – ikano">
            <a:extLst>
              <a:ext uri="{FF2B5EF4-FFF2-40B4-BE49-F238E27FC236}">
                <a16:creationId xmlns:a16="http://schemas.microsoft.com/office/drawing/2014/main" id="{C348B79E-CF6B-EAEC-4D0D-90018AADAF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4534" y="4277407"/>
            <a:ext cx="2691397" cy="199163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SATA Hard Disk Drive PNG Free Download - PNG All">
            <a:extLst>
              <a:ext uri="{FF2B5EF4-FFF2-40B4-BE49-F238E27FC236}">
                <a16:creationId xmlns:a16="http://schemas.microsoft.com/office/drawing/2014/main" id="{8A2EEE00-3DFE-2028-D6E9-EB5756638A16}"/>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956064" y="4787857"/>
            <a:ext cx="2023613" cy="1590034"/>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OSGEAR Desktop PC Internal DVDRW SATA 24x DVD 56x CD ROM Built-in DVD  Optical Drive Device Tray Loading Reader Writer Burner Support Windows XP 7  8 10 : Amazon.ca: Electronics">
            <a:extLst>
              <a:ext uri="{FF2B5EF4-FFF2-40B4-BE49-F238E27FC236}">
                <a16:creationId xmlns:a16="http://schemas.microsoft.com/office/drawing/2014/main" id="{4DF7E17F-9FD2-2273-C03A-55D819AFEAAA}"/>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788037" y="4955587"/>
            <a:ext cx="1928911" cy="1443926"/>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Nvidia T400 4GB Graphics Card | 4X61J52234 | Lenovo CA">
            <a:extLst>
              <a:ext uri="{FF2B5EF4-FFF2-40B4-BE49-F238E27FC236}">
                <a16:creationId xmlns:a16="http://schemas.microsoft.com/office/drawing/2014/main" id="{EAF9F483-9A94-4D7E-BFFE-C97CC86819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0433" y="-88668"/>
            <a:ext cx="2395936" cy="1925306"/>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EDIMAX - Legacy Products - Wireless Adapters - Wireless 802.11n PCI Adapter">
            <a:extLst>
              <a:ext uri="{FF2B5EF4-FFF2-40B4-BE49-F238E27FC236}">
                <a16:creationId xmlns:a16="http://schemas.microsoft.com/office/drawing/2014/main" id="{65B5447D-7481-7C7D-1F3F-29A21C62E93A}"/>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406702" y="1228507"/>
            <a:ext cx="2008517" cy="20085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0B6CBB1-CF95-2927-653C-A6B663C1950E}"/>
              </a:ext>
            </a:extLst>
          </p:cNvPr>
          <p:cNvSpPr txBox="1"/>
          <p:nvPr/>
        </p:nvSpPr>
        <p:spPr>
          <a:xfrm>
            <a:off x="10569704" y="736968"/>
            <a:ext cx="1013785" cy="584775"/>
          </a:xfrm>
          <a:prstGeom prst="rect">
            <a:avLst/>
          </a:prstGeom>
          <a:noFill/>
        </p:spPr>
        <p:txBody>
          <a:bodyPr wrap="square">
            <a:spAutoFit/>
          </a:bodyPr>
          <a:lstStyle/>
          <a:p>
            <a:pPr algn="ctr"/>
            <a:r>
              <a:rPr lang="en-US" sz="1600" b="1" dirty="0">
                <a:cs typeface="Arial" panose="020B0604020202020204" pitchFamily="34" charset="0"/>
                <a:sym typeface="Arial"/>
              </a:rPr>
              <a:t>Processor (CPU)</a:t>
            </a:r>
            <a:endParaRPr lang="en-US" sz="1600" b="1" dirty="0"/>
          </a:p>
        </p:txBody>
      </p:sp>
      <p:sp>
        <p:nvSpPr>
          <p:cNvPr id="8" name="TextBox 7">
            <a:extLst>
              <a:ext uri="{FF2B5EF4-FFF2-40B4-BE49-F238E27FC236}">
                <a16:creationId xmlns:a16="http://schemas.microsoft.com/office/drawing/2014/main" id="{1A650F7E-E0EE-5984-5642-F5E3D199D94C}"/>
              </a:ext>
            </a:extLst>
          </p:cNvPr>
          <p:cNvSpPr txBox="1"/>
          <p:nvPr/>
        </p:nvSpPr>
        <p:spPr>
          <a:xfrm>
            <a:off x="10926117" y="3136612"/>
            <a:ext cx="1013785" cy="338554"/>
          </a:xfrm>
          <a:prstGeom prst="rect">
            <a:avLst/>
          </a:prstGeom>
          <a:noFill/>
        </p:spPr>
        <p:txBody>
          <a:bodyPr wrap="square">
            <a:spAutoFit/>
          </a:bodyPr>
          <a:lstStyle/>
          <a:p>
            <a:pPr algn="ctr"/>
            <a:r>
              <a:rPr lang="en-US" sz="1600" b="1" dirty="0">
                <a:cs typeface="Arial" panose="020B0604020202020204" pitchFamily="34" charset="0"/>
                <a:sym typeface="Arial"/>
              </a:rPr>
              <a:t>RAM</a:t>
            </a:r>
            <a:endParaRPr lang="en-US" sz="1600" b="1" dirty="0"/>
          </a:p>
        </p:txBody>
      </p:sp>
      <p:sp>
        <p:nvSpPr>
          <p:cNvPr id="9" name="TextBox 8">
            <a:extLst>
              <a:ext uri="{FF2B5EF4-FFF2-40B4-BE49-F238E27FC236}">
                <a16:creationId xmlns:a16="http://schemas.microsoft.com/office/drawing/2014/main" id="{3F6D3381-4239-AA0D-B292-8C699452AD81}"/>
              </a:ext>
            </a:extLst>
          </p:cNvPr>
          <p:cNvSpPr txBox="1"/>
          <p:nvPr/>
        </p:nvSpPr>
        <p:spPr>
          <a:xfrm>
            <a:off x="10729043" y="5413597"/>
            <a:ext cx="1013785" cy="584775"/>
          </a:xfrm>
          <a:prstGeom prst="rect">
            <a:avLst/>
          </a:prstGeom>
          <a:noFill/>
        </p:spPr>
        <p:txBody>
          <a:bodyPr wrap="square">
            <a:spAutoFit/>
          </a:bodyPr>
          <a:lstStyle/>
          <a:p>
            <a:pPr algn="ctr"/>
            <a:r>
              <a:rPr lang="en-US" sz="1600" b="1" dirty="0">
                <a:cs typeface="Arial" panose="020B0604020202020204" pitchFamily="34" charset="0"/>
                <a:sym typeface="Arial"/>
              </a:rPr>
              <a:t>Power Supply</a:t>
            </a:r>
            <a:endParaRPr lang="en-US" sz="1600" b="1" dirty="0"/>
          </a:p>
        </p:txBody>
      </p:sp>
      <p:sp>
        <p:nvSpPr>
          <p:cNvPr id="10" name="TextBox 9">
            <a:extLst>
              <a:ext uri="{FF2B5EF4-FFF2-40B4-BE49-F238E27FC236}">
                <a16:creationId xmlns:a16="http://schemas.microsoft.com/office/drawing/2014/main" id="{1C393AC4-D7A9-4C80-0B3E-51048D772A7C}"/>
              </a:ext>
            </a:extLst>
          </p:cNvPr>
          <p:cNvSpPr txBox="1"/>
          <p:nvPr/>
        </p:nvSpPr>
        <p:spPr>
          <a:xfrm>
            <a:off x="6583852" y="5582874"/>
            <a:ext cx="1013785" cy="584775"/>
          </a:xfrm>
          <a:prstGeom prst="rect">
            <a:avLst/>
          </a:prstGeom>
          <a:noFill/>
        </p:spPr>
        <p:txBody>
          <a:bodyPr wrap="square">
            <a:spAutoFit/>
          </a:bodyPr>
          <a:lstStyle/>
          <a:p>
            <a:pPr algn="ctr"/>
            <a:r>
              <a:rPr lang="en-US" sz="1600" b="1" dirty="0">
                <a:cs typeface="Arial" panose="020B0604020202020204" pitchFamily="34" charset="0"/>
                <a:sym typeface="Arial"/>
              </a:rPr>
              <a:t>DVD ROM</a:t>
            </a:r>
            <a:endParaRPr lang="en-US" sz="1600" b="1" dirty="0"/>
          </a:p>
        </p:txBody>
      </p:sp>
      <p:sp>
        <p:nvSpPr>
          <p:cNvPr id="11" name="TextBox 10">
            <a:extLst>
              <a:ext uri="{FF2B5EF4-FFF2-40B4-BE49-F238E27FC236}">
                <a16:creationId xmlns:a16="http://schemas.microsoft.com/office/drawing/2014/main" id="{2605FACD-B65F-EA03-363D-D813E520014A}"/>
              </a:ext>
            </a:extLst>
          </p:cNvPr>
          <p:cNvSpPr txBox="1"/>
          <p:nvPr/>
        </p:nvSpPr>
        <p:spPr>
          <a:xfrm>
            <a:off x="2673558" y="5705984"/>
            <a:ext cx="1013785" cy="338554"/>
          </a:xfrm>
          <a:prstGeom prst="rect">
            <a:avLst/>
          </a:prstGeom>
          <a:noFill/>
        </p:spPr>
        <p:txBody>
          <a:bodyPr wrap="square">
            <a:spAutoFit/>
          </a:bodyPr>
          <a:lstStyle/>
          <a:p>
            <a:pPr algn="ctr"/>
            <a:r>
              <a:rPr lang="en-US" sz="1600" b="1" dirty="0">
                <a:cs typeface="Arial" panose="020B0604020202020204" pitchFamily="34" charset="0"/>
                <a:sym typeface="Arial"/>
              </a:rPr>
              <a:t>Hard Disk</a:t>
            </a:r>
            <a:endParaRPr lang="en-US" sz="1600" b="1" dirty="0"/>
          </a:p>
        </p:txBody>
      </p:sp>
      <p:sp>
        <p:nvSpPr>
          <p:cNvPr id="12" name="TextBox 11">
            <a:extLst>
              <a:ext uri="{FF2B5EF4-FFF2-40B4-BE49-F238E27FC236}">
                <a16:creationId xmlns:a16="http://schemas.microsoft.com/office/drawing/2014/main" id="{C341B3D4-8363-B30E-B679-CAC0EF68088B}"/>
              </a:ext>
            </a:extLst>
          </p:cNvPr>
          <p:cNvSpPr txBox="1"/>
          <p:nvPr/>
        </p:nvSpPr>
        <p:spPr>
          <a:xfrm>
            <a:off x="597422" y="3067747"/>
            <a:ext cx="1013785" cy="584775"/>
          </a:xfrm>
          <a:prstGeom prst="rect">
            <a:avLst/>
          </a:prstGeom>
          <a:noFill/>
        </p:spPr>
        <p:txBody>
          <a:bodyPr wrap="square">
            <a:spAutoFit/>
          </a:bodyPr>
          <a:lstStyle/>
          <a:p>
            <a:pPr algn="ctr"/>
            <a:r>
              <a:rPr lang="en-US" sz="1600" b="1" dirty="0">
                <a:cs typeface="Arial" panose="020B0604020202020204" pitchFamily="34" charset="0"/>
                <a:sym typeface="Arial"/>
              </a:rPr>
              <a:t>Wireless Card</a:t>
            </a:r>
            <a:endParaRPr lang="en-US" sz="1600" b="1" dirty="0"/>
          </a:p>
        </p:txBody>
      </p:sp>
      <p:sp>
        <p:nvSpPr>
          <p:cNvPr id="13" name="TextBox 12">
            <a:extLst>
              <a:ext uri="{FF2B5EF4-FFF2-40B4-BE49-F238E27FC236}">
                <a16:creationId xmlns:a16="http://schemas.microsoft.com/office/drawing/2014/main" id="{BC318EF9-3419-906D-340B-59C921BBC679}"/>
              </a:ext>
            </a:extLst>
          </p:cNvPr>
          <p:cNvSpPr txBox="1"/>
          <p:nvPr/>
        </p:nvSpPr>
        <p:spPr>
          <a:xfrm>
            <a:off x="4576369" y="289210"/>
            <a:ext cx="1237835" cy="584775"/>
          </a:xfrm>
          <a:prstGeom prst="rect">
            <a:avLst/>
          </a:prstGeom>
          <a:noFill/>
        </p:spPr>
        <p:txBody>
          <a:bodyPr wrap="square">
            <a:spAutoFit/>
          </a:bodyPr>
          <a:lstStyle/>
          <a:p>
            <a:pPr algn="ctr"/>
            <a:r>
              <a:rPr lang="en-US" sz="1600" b="1" dirty="0">
                <a:cs typeface="Arial" panose="020B0604020202020204" pitchFamily="34" charset="0"/>
                <a:sym typeface="Arial"/>
              </a:rPr>
              <a:t>Video/VGA Card</a:t>
            </a:r>
            <a:endParaRPr lang="en-US" sz="1600" b="1" dirty="0"/>
          </a:p>
        </p:txBody>
      </p:sp>
      <p:cxnSp>
        <p:nvCxnSpPr>
          <p:cNvPr id="15" name="Straight Connector 14">
            <a:extLst>
              <a:ext uri="{FF2B5EF4-FFF2-40B4-BE49-F238E27FC236}">
                <a16:creationId xmlns:a16="http://schemas.microsoft.com/office/drawing/2014/main" id="{0604A041-C8E4-59A5-B121-3159FE997C7C}"/>
              </a:ext>
            </a:extLst>
          </p:cNvPr>
          <p:cNvCxnSpPr>
            <a:cxnSpLocks/>
          </p:cNvCxnSpPr>
          <p:nvPr/>
        </p:nvCxnSpPr>
        <p:spPr>
          <a:xfrm flipV="1">
            <a:off x="7590610" y="1403956"/>
            <a:ext cx="1729891" cy="1065056"/>
          </a:xfrm>
          <a:prstGeom prst="line">
            <a:avLst/>
          </a:prstGeom>
          <a:ln w="28575">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155DC4-7C69-FA6C-12D8-0742C4265B1B}"/>
              </a:ext>
            </a:extLst>
          </p:cNvPr>
          <p:cNvCxnSpPr>
            <a:cxnSpLocks/>
            <a:endCxn id="5124" idx="1"/>
          </p:cNvCxnSpPr>
          <p:nvPr/>
        </p:nvCxnSpPr>
        <p:spPr>
          <a:xfrm flipV="1">
            <a:off x="8324534" y="2901297"/>
            <a:ext cx="1472040" cy="335727"/>
          </a:xfrm>
          <a:prstGeom prst="line">
            <a:avLst/>
          </a:prstGeom>
          <a:ln w="28575">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B29CE92-1C8C-47E1-A438-A572E690F80D}"/>
              </a:ext>
            </a:extLst>
          </p:cNvPr>
          <p:cNvCxnSpPr>
            <a:cxnSpLocks/>
          </p:cNvCxnSpPr>
          <p:nvPr/>
        </p:nvCxnSpPr>
        <p:spPr>
          <a:xfrm>
            <a:off x="8153286" y="3668877"/>
            <a:ext cx="757187" cy="1277585"/>
          </a:xfrm>
          <a:prstGeom prst="line">
            <a:avLst/>
          </a:prstGeom>
          <a:ln w="28575">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B45314-4EB4-AFA9-EB05-E9472100831A}"/>
              </a:ext>
            </a:extLst>
          </p:cNvPr>
          <p:cNvCxnSpPr>
            <a:cxnSpLocks/>
            <a:endCxn id="5132" idx="0"/>
          </p:cNvCxnSpPr>
          <p:nvPr/>
        </p:nvCxnSpPr>
        <p:spPr>
          <a:xfrm>
            <a:off x="5472404" y="4259390"/>
            <a:ext cx="280089" cy="696197"/>
          </a:xfrm>
          <a:prstGeom prst="line">
            <a:avLst/>
          </a:prstGeom>
          <a:ln w="28575">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4BFD14F-D5DA-A4D2-CA47-02E844469ACE}"/>
              </a:ext>
            </a:extLst>
          </p:cNvPr>
          <p:cNvCxnSpPr>
            <a:cxnSpLocks/>
          </p:cNvCxnSpPr>
          <p:nvPr/>
        </p:nvCxnSpPr>
        <p:spPr>
          <a:xfrm flipH="1">
            <a:off x="2879581" y="4277407"/>
            <a:ext cx="2043698" cy="928602"/>
          </a:xfrm>
          <a:prstGeom prst="line">
            <a:avLst/>
          </a:prstGeom>
          <a:ln w="28575">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B7DEBCE-FA94-50FB-DBC4-65E7916B2415}"/>
              </a:ext>
            </a:extLst>
          </p:cNvPr>
          <p:cNvCxnSpPr>
            <a:cxnSpLocks/>
          </p:cNvCxnSpPr>
          <p:nvPr/>
        </p:nvCxnSpPr>
        <p:spPr>
          <a:xfrm flipH="1" flipV="1">
            <a:off x="1911370" y="2497906"/>
            <a:ext cx="2005224" cy="776582"/>
          </a:xfrm>
          <a:prstGeom prst="line">
            <a:avLst/>
          </a:prstGeom>
          <a:ln w="28575">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9B48986-E11D-0559-3261-4AFC7EC5842A}"/>
              </a:ext>
            </a:extLst>
          </p:cNvPr>
          <p:cNvCxnSpPr>
            <a:cxnSpLocks/>
          </p:cNvCxnSpPr>
          <p:nvPr/>
        </p:nvCxnSpPr>
        <p:spPr>
          <a:xfrm flipH="1" flipV="1">
            <a:off x="3916594" y="1117101"/>
            <a:ext cx="1416672" cy="1476221"/>
          </a:xfrm>
          <a:prstGeom prst="line">
            <a:avLst/>
          </a:prstGeom>
          <a:ln w="28575">
            <a:solidFill>
              <a:srgbClr val="00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8076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2917</TotalTime>
  <Words>968</Words>
  <Application>Microsoft Office PowerPoint</Application>
  <PresentationFormat>Widescreen</PresentationFormat>
  <Paragraphs>184</Paragraphs>
  <Slides>21</Slides>
  <Notes>16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ＭＳ Ｐゴシック</vt:lpstr>
      <vt:lpstr>游ゴシック</vt:lpstr>
      <vt:lpstr>Arial</vt:lpstr>
      <vt:lpstr>Calibri</vt:lpstr>
      <vt:lpstr>Calibri Light</vt:lpstr>
      <vt:lpstr>DaunPenh</vt:lpstr>
      <vt:lpstr>Verdana</vt:lpstr>
      <vt:lpstr>Wingdings</vt:lpstr>
      <vt:lpstr>Office Theme</vt:lpstr>
      <vt:lpstr>PowerPoint Presentation</vt:lpstr>
      <vt:lpstr>PowerPoint Presentation</vt:lpstr>
      <vt:lpstr>PowerPoint Presentation</vt:lpstr>
      <vt:lpstr>PowerPoint Presentation</vt:lpstr>
      <vt:lpstr>Motherboard</vt:lpstr>
      <vt:lpstr>What is Motherboard? </vt:lpstr>
      <vt:lpstr>Motherboard in short </vt:lpstr>
      <vt:lpstr>Motherboard Components</vt:lpstr>
      <vt:lpstr>PowerPoint Presentation</vt:lpstr>
      <vt:lpstr>PowerPoint Presentation</vt:lpstr>
      <vt:lpstr>Type of Motherboard</vt:lpstr>
      <vt:lpstr>PowerPoint Presentation</vt:lpstr>
      <vt:lpstr>CPU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Mengheang Pho</dc:creator>
  <cp:lastModifiedBy>EM.CHA</cp:lastModifiedBy>
  <cp:revision>96</cp:revision>
  <dcterms:created xsi:type="dcterms:W3CDTF">2023-01-25T07:23:06Z</dcterms:created>
  <dcterms:modified xsi:type="dcterms:W3CDTF">2023-03-15T07:50:49Z</dcterms:modified>
</cp:coreProperties>
</file>